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72" r:id="rId2"/>
    <p:sldId id="380" r:id="rId3"/>
    <p:sldId id="312" r:id="rId4"/>
    <p:sldId id="279" r:id="rId5"/>
    <p:sldId id="308" r:id="rId6"/>
    <p:sldId id="377" r:id="rId7"/>
    <p:sldId id="275" r:id="rId8"/>
    <p:sldId id="280" r:id="rId9"/>
    <p:sldId id="274" r:id="rId10"/>
    <p:sldId id="375" r:id="rId11"/>
    <p:sldId id="303" r:id="rId12"/>
    <p:sldId id="266" r:id="rId13"/>
    <p:sldId id="304" r:id="rId14"/>
    <p:sldId id="291" r:id="rId15"/>
    <p:sldId id="284" r:id="rId16"/>
    <p:sldId id="315" r:id="rId17"/>
    <p:sldId id="313" r:id="rId18"/>
    <p:sldId id="349" r:id="rId19"/>
    <p:sldId id="376" r:id="rId20"/>
    <p:sldId id="350" r:id="rId21"/>
    <p:sldId id="368" r:id="rId22"/>
    <p:sldId id="354" r:id="rId23"/>
    <p:sldId id="353" r:id="rId24"/>
    <p:sldId id="307" r:id="rId25"/>
    <p:sldId id="261" r:id="rId26"/>
    <p:sldId id="352" r:id="rId27"/>
    <p:sldId id="360" r:id="rId28"/>
    <p:sldId id="379" r:id="rId29"/>
  </p:sldIdLst>
  <p:sldSz cx="88646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4648" autoAdjust="0"/>
  </p:normalViewPr>
  <p:slideViewPr>
    <p:cSldViewPr snapToGrid="0" snapToObjects="1">
      <p:cViewPr varScale="1">
        <p:scale>
          <a:sx n="117" d="100"/>
          <a:sy n="117" d="100"/>
        </p:scale>
        <p:origin x="1344" y="168"/>
      </p:cViewPr>
      <p:guideLst>
        <p:guide orient="horz" pos="2160"/>
        <p:guide pos="2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E5E704-8C85-B842-A7F0-6279D0564456}" type="datetimeFigureOut">
              <a:rPr lang="en-US" smtClean="0"/>
              <a:t>9/2/23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F355B0-E874-1749-8FA3-E11A12C02B75}" type="slidenum">
              <a:rPr lang="en-US" smtClean="0"/>
              <a:t>‹#›</a:t>
            </a:fld>
            <a:endParaRPr lang="en-US" dirty="0"/>
          </a:p>
        </p:txBody>
      </p:sp>
    </p:spTree>
    <p:extLst>
      <p:ext uri="{BB962C8B-B14F-4D97-AF65-F5344CB8AC3E}">
        <p14:creationId xmlns:p14="http://schemas.microsoft.com/office/powerpoint/2010/main" val="1390064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392F2-43C4-D146-AD45-8CE33B3618B1}" type="datetimeFigureOut">
              <a:rPr lang="en-US" smtClean="0"/>
              <a:t>9/2/23</a:t>
            </a:fld>
            <a:endParaRPr lang="en-US" dirty="0"/>
          </a:p>
        </p:txBody>
      </p:sp>
      <p:sp>
        <p:nvSpPr>
          <p:cNvPr id="4" name="Slide Image Placeholder 3"/>
          <p:cNvSpPr>
            <a:spLocks noGrp="1" noRot="1" noChangeAspect="1"/>
          </p:cNvSpPr>
          <p:nvPr>
            <p:ph type="sldImg" idx="2"/>
          </p:nvPr>
        </p:nvSpPr>
        <p:spPr>
          <a:xfrm>
            <a:off x="1212850" y="685800"/>
            <a:ext cx="4432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C86B7-D48D-B442-82B8-9DDEE299C4F7}" type="slidenum">
              <a:rPr lang="en-US" smtClean="0"/>
              <a:t>‹#›</a:t>
            </a:fld>
            <a:endParaRPr lang="en-US" dirty="0"/>
          </a:p>
        </p:txBody>
      </p:sp>
    </p:spTree>
    <p:extLst>
      <p:ext uri="{BB962C8B-B14F-4D97-AF65-F5344CB8AC3E}">
        <p14:creationId xmlns:p14="http://schemas.microsoft.com/office/powerpoint/2010/main" val="21788207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212850" y="685800"/>
            <a:ext cx="4432300" cy="34290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r>
              <a:rPr lang="en-US" dirty="0"/>
              <a:t>Putting cards on table in safety less risky than not doing it</a:t>
            </a:r>
          </a:p>
          <a:p>
            <a:r>
              <a:rPr lang="en-US" dirty="0"/>
              <a:t>Plan various scenarios, get specific about what needs to happen</a:t>
            </a:r>
          </a:p>
          <a:p>
            <a:r>
              <a:rPr lang="en-US" dirty="0"/>
              <a:t>Explore options with expert advisors</a:t>
            </a:r>
          </a:p>
        </p:txBody>
      </p:sp>
      <p:sp>
        <p:nvSpPr>
          <p:cNvPr id="4" name="Slide Number Placeholder 3"/>
          <p:cNvSpPr>
            <a:spLocks noGrp="1"/>
          </p:cNvSpPr>
          <p:nvPr>
            <p:ph type="sldNum" sz="quarter" idx="10"/>
          </p:nvPr>
        </p:nvSpPr>
        <p:spPr/>
        <p:txBody>
          <a:bodyPr/>
          <a:lstStyle/>
          <a:p>
            <a:fld id="{C48C86B7-D48D-B442-82B8-9DDEE299C4F7}" type="slidenum">
              <a:rPr lang="en-US" smtClean="0"/>
              <a:t>12</a:t>
            </a:fld>
            <a:endParaRPr lang="en-US" dirty="0"/>
          </a:p>
        </p:txBody>
      </p:sp>
    </p:spTree>
    <p:extLst>
      <p:ext uri="{BB962C8B-B14F-4D97-AF65-F5344CB8AC3E}">
        <p14:creationId xmlns:p14="http://schemas.microsoft.com/office/powerpoint/2010/main" val="64730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13</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14</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212850" y="685800"/>
            <a:ext cx="4432300" cy="3429000"/>
          </a:xfrm>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212850" y="685800"/>
            <a:ext cx="4432300" cy="3429000"/>
          </a:xfrm>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18</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19</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24</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r>
              <a:rPr lang="en-US" dirty="0"/>
              <a:t>What</a:t>
            </a:r>
            <a:r>
              <a:rPr lang="en-US" baseline="0" dirty="0"/>
              <a:t> are the pros and cons of continuing as a family company?</a:t>
            </a:r>
          </a:p>
          <a:p>
            <a:r>
              <a:rPr lang="en-US" baseline="0" dirty="0"/>
              <a:t>What talent does the business need, that’s not in the family?</a:t>
            </a:r>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25</a:t>
            </a:fld>
            <a:endParaRPr lang="en-US" dirty="0"/>
          </a:p>
        </p:txBody>
      </p:sp>
    </p:spTree>
    <p:extLst>
      <p:ext uri="{BB962C8B-B14F-4D97-AF65-F5344CB8AC3E}">
        <p14:creationId xmlns:p14="http://schemas.microsoft.com/office/powerpoint/2010/main" val="182324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212850" y="685800"/>
            <a:ext cx="4432300" cy="34290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5</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6</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7</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212850" y="685800"/>
            <a:ext cx="4432300" cy="3429000"/>
          </a:xfrm>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9</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10</a:t>
            </a:fld>
            <a:endParaRPr lang="en-US" dirty="0"/>
          </a:p>
        </p:txBody>
      </p:sp>
    </p:spTree>
    <p:extLst>
      <p:ext uri="{BB962C8B-B14F-4D97-AF65-F5344CB8AC3E}">
        <p14:creationId xmlns:p14="http://schemas.microsoft.com/office/powerpoint/2010/main" val="426815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5800"/>
            <a:ext cx="4432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C86B7-D48D-B442-82B8-9DDEE299C4F7}" type="slidenum">
              <a:rPr lang="en-US" smtClean="0"/>
              <a:t>11</a:t>
            </a:fld>
            <a:endParaRPr lang="en-US" dirty="0"/>
          </a:p>
        </p:txBody>
      </p:sp>
    </p:spTree>
    <p:extLst>
      <p:ext uri="{BB962C8B-B14F-4D97-AF65-F5344CB8AC3E}">
        <p14:creationId xmlns:p14="http://schemas.microsoft.com/office/powerpoint/2010/main" val="426815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4845" y="2130426"/>
            <a:ext cx="7534910" cy="1470025"/>
          </a:xfrm>
        </p:spPr>
        <p:txBody>
          <a:bodyPr/>
          <a:lstStyle/>
          <a:p>
            <a:r>
              <a:rPr lang="en-US"/>
              <a:t>Click to edit Master title style</a:t>
            </a:r>
          </a:p>
        </p:txBody>
      </p:sp>
      <p:sp>
        <p:nvSpPr>
          <p:cNvPr id="3" name="Subtitle 2"/>
          <p:cNvSpPr>
            <a:spLocks noGrp="1"/>
          </p:cNvSpPr>
          <p:nvPr>
            <p:ph type="subTitle" idx="1"/>
          </p:nvPr>
        </p:nvSpPr>
        <p:spPr>
          <a:xfrm>
            <a:off x="1329690" y="3886200"/>
            <a:ext cx="6205220" cy="1752600"/>
          </a:xfrm>
        </p:spPr>
        <p:txBody>
          <a:bodyPr/>
          <a:lstStyle>
            <a:lvl1pPr marL="0" indent="0" algn="ctr">
              <a:buNone/>
              <a:defRPr>
                <a:solidFill>
                  <a:schemeClr val="tx1">
                    <a:tint val="75000"/>
                  </a:schemeClr>
                </a:solidFill>
              </a:defRPr>
            </a:lvl1pPr>
            <a:lvl2pPr marL="443210" indent="0" algn="ctr">
              <a:buNone/>
              <a:defRPr>
                <a:solidFill>
                  <a:schemeClr val="tx1">
                    <a:tint val="75000"/>
                  </a:schemeClr>
                </a:solidFill>
              </a:defRPr>
            </a:lvl2pPr>
            <a:lvl3pPr marL="886419" indent="0" algn="ctr">
              <a:buNone/>
              <a:defRPr>
                <a:solidFill>
                  <a:schemeClr val="tx1">
                    <a:tint val="75000"/>
                  </a:schemeClr>
                </a:solidFill>
              </a:defRPr>
            </a:lvl3pPr>
            <a:lvl4pPr marL="1329629" indent="0" algn="ctr">
              <a:buNone/>
              <a:defRPr>
                <a:solidFill>
                  <a:schemeClr val="tx1">
                    <a:tint val="75000"/>
                  </a:schemeClr>
                </a:solidFill>
              </a:defRPr>
            </a:lvl4pPr>
            <a:lvl5pPr marL="1772839" indent="0" algn="ctr">
              <a:buNone/>
              <a:defRPr>
                <a:solidFill>
                  <a:schemeClr val="tx1">
                    <a:tint val="75000"/>
                  </a:schemeClr>
                </a:solidFill>
              </a:defRPr>
            </a:lvl5pPr>
            <a:lvl6pPr marL="2216048" indent="0" algn="ctr">
              <a:buNone/>
              <a:defRPr>
                <a:solidFill>
                  <a:schemeClr val="tx1">
                    <a:tint val="75000"/>
                  </a:schemeClr>
                </a:solidFill>
              </a:defRPr>
            </a:lvl6pPr>
            <a:lvl7pPr marL="2659258" indent="0" algn="ctr">
              <a:buNone/>
              <a:defRPr>
                <a:solidFill>
                  <a:schemeClr val="tx1">
                    <a:tint val="75000"/>
                  </a:schemeClr>
                </a:solidFill>
              </a:defRPr>
            </a:lvl7pPr>
            <a:lvl8pPr marL="3102468" indent="0" algn="ctr">
              <a:buNone/>
              <a:defRPr>
                <a:solidFill>
                  <a:schemeClr val="tx1">
                    <a:tint val="75000"/>
                  </a:schemeClr>
                </a:solidFill>
              </a:defRPr>
            </a:lvl8pPr>
            <a:lvl9pPr marL="35456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F60AA2-E495-464C-83DA-1BDE1DB55BED}" type="datetimeFigureOut">
              <a:rPr lang="en-US" smtClean="0"/>
              <a:t>9/2/23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12528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60AA2-E495-464C-83DA-1BDE1DB55BED}" type="datetimeFigureOut">
              <a:rPr lang="en-US" smtClean="0"/>
              <a:t>9/2/23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383063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835" y="274639"/>
            <a:ext cx="199453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3230" y="274639"/>
            <a:ext cx="583586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60AA2-E495-464C-83DA-1BDE1DB55BED}" type="datetimeFigureOut">
              <a:rPr lang="en-US" smtClean="0"/>
              <a:t>9/2/23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12312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60AA2-E495-464C-83DA-1BDE1DB55BED}" type="datetimeFigureOut">
              <a:rPr lang="en-US" smtClean="0"/>
              <a:t>9/2/23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397327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242" y="4406901"/>
            <a:ext cx="7534910" cy="1362075"/>
          </a:xfrm>
        </p:spPr>
        <p:txBody>
          <a:bodyPr anchor="t"/>
          <a:lstStyle>
            <a:lvl1pPr algn="l">
              <a:defRPr sz="3878" b="1" cap="all"/>
            </a:lvl1pPr>
          </a:lstStyle>
          <a:p>
            <a:r>
              <a:rPr lang="en-US"/>
              <a:t>Click to edit Master title style</a:t>
            </a:r>
          </a:p>
        </p:txBody>
      </p:sp>
      <p:sp>
        <p:nvSpPr>
          <p:cNvPr id="3" name="Text Placeholder 2"/>
          <p:cNvSpPr>
            <a:spLocks noGrp="1"/>
          </p:cNvSpPr>
          <p:nvPr>
            <p:ph type="body" idx="1"/>
          </p:nvPr>
        </p:nvSpPr>
        <p:spPr>
          <a:xfrm>
            <a:off x="700242" y="2906713"/>
            <a:ext cx="7534910" cy="1500187"/>
          </a:xfrm>
        </p:spPr>
        <p:txBody>
          <a:bodyPr anchor="b"/>
          <a:lstStyle>
            <a:lvl1pPr marL="0" indent="0">
              <a:buNone/>
              <a:defRPr sz="1939">
                <a:solidFill>
                  <a:schemeClr val="tx1">
                    <a:tint val="75000"/>
                  </a:schemeClr>
                </a:solidFill>
              </a:defRPr>
            </a:lvl1pPr>
            <a:lvl2pPr marL="443210" indent="0">
              <a:buNone/>
              <a:defRPr sz="1745">
                <a:solidFill>
                  <a:schemeClr val="tx1">
                    <a:tint val="75000"/>
                  </a:schemeClr>
                </a:solidFill>
              </a:defRPr>
            </a:lvl2pPr>
            <a:lvl3pPr marL="886419" indent="0">
              <a:buNone/>
              <a:defRPr sz="1551">
                <a:solidFill>
                  <a:schemeClr val="tx1">
                    <a:tint val="75000"/>
                  </a:schemeClr>
                </a:solidFill>
              </a:defRPr>
            </a:lvl3pPr>
            <a:lvl4pPr marL="1329629" indent="0">
              <a:buNone/>
              <a:defRPr sz="1357">
                <a:solidFill>
                  <a:schemeClr val="tx1">
                    <a:tint val="75000"/>
                  </a:schemeClr>
                </a:solidFill>
              </a:defRPr>
            </a:lvl4pPr>
            <a:lvl5pPr marL="1772839" indent="0">
              <a:buNone/>
              <a:defRPr sz="1357">
                <a:solidFill>
                  <a:schemeClr val="tx1">
                    <a:tint val="75000"/>
                  </a:schemeClr>
                </a:solidFill>
              </a:defRPr>
            </a:lvl5pPr>
            <a:lvl6pPr marL="2216048" indent="0">
              <a:buNone/>
              <a:defRPr sz="1357">
                <a:solidFill>
                  <a:schemeClr val="tx1">
                    <a:tint val="75000"/>
                  </a:schemeClr>
                </a:solidFill>
              </a:defRPr>
            </a:lvl6pPr>
            <a:lvl7pPr marL="2659258" indent="0">
              <a:buNone/>
              <a:defRPr sz="1357">
                <a:solidFill>
                  <a:schemeClr val="tx1">
                    <a:tint val="75000"/>
                  </a:schemeClr>
                </a:solidFill>
              </a:defRPr>
            </a:lvl7pPr>
            <a:lvl8pPr marL="3102468" indent="0">
              <a:buNone/>
              <a:defRPr sz="1357">
                <a:solidFill>
                  <a:schemeClr val="tx1">
                    <a:tint val="75000"/>
                  </a:schemeClr>
                </a:solidFill>
              </a:defRPr>
            </a:lvl8pPr>
            <a:lvl9pPr marL="3545677" indent="0">
              <a:buNone/>
              <a:defRPr sz="13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60AA2-E495-464C-83DA-1BDE1DB55BED}" type="datetimeFigureOut">
              <a:rPr lang="en-US" smtClean="0"/>
              <a:t>9/2/23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390801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3230" y="1600201"/>
            <a:ext cx="3915198" cy="4525963"/>
          </a:xfrm>
        </p:spPr>
        <p:txBody>
          <a:bodyPr/>
          <a:lstStyle>
            <a:lvl1pPr>
              <a:defRPr sz="2714"/>
            </a:lvl1pPr>
            <a:lvl2pPr>
              <a:defRPr sz="2327"/>
            </a:lvl2pPr>
            <a:lvl3pPr>
              <a:defRPr sz="1939"/>
            </a:lvl3pPr>
            <a:lvl4pPr>
              <a:defRPr sz="1745"/>
            </a:lvl4pPr>
            <a:lvl5pPr>
              <a:defRPr sz="1745"/>
            </a:lvl5pPr>
            <a:lvl6pPr>
              <a:defRPr sz="1745"/>
            </a:lvl6pPr>
            <a:lvl7pPr>
              <a:defRPr sz="1745"/>
            </a:lvl7pPr>
            <a:lvl8pPr>
              <a:defRPr sz="1745"/>
            </a:lvl8pPr>
            <a:lvl9pPr>
              <a:defRPr sz="1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6172" y="1600201"/>
            <a:ext cx="3915198" cy="4525963"/>
          </a:xfrm>
        </p:spPr>
        <p:txBody>
          <a:bodyPr/>
          <a:lstStyle>
            <a:lvl1pPr>
              <a:defRPr sz="2714"/>
            </a:lvl1pPr>
            <a:lvl2pPr>
              <a:defRPr sz="2327"/>
            </a:lvl2pPr>
            <a:lvl3pPr>
              <a:defRPr sz="1939"/>
            </a:lvl3pPr>
            <a:lvl4pPr>
              <a:defRPr sz="1745"/>
            </a:lvl4pPr>
            <a:lvl5pPr>
              <a:defRPr sz="1745"/>
            </a:lvl5pPr>
            <a:lvl6pPr>
              <a:defRPr sz="1745"/>
            </a:lvl6pPr>
            <a:lvl7pPr>
              <a:defRPr sz="1745"/>
            </a:lvl7pPr>
            <a:lvl8pPr>
              <a:defRPr sz="1745"/>
            </a:lvl8pPr>
            <a:lvl9pPr>
              <a:defRPr sz="1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F60AA2-E495-464C-83DA-1BDE1DB55BED}" type="datetimeFigureOut">
              <a:rPr lang="en-US" smtClean="0"/>
              <a:t>9/2/23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337945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3230" y="1535113"/>
            <a:ext cx="3916738" cy="639762"/>
          </a:xfrm>
        </p:spPr>
        <p:txBody>
          <a:bodyPr anchor="b"/>
          <a:lstStyle>
            <a:lvl1pPr marL="0" indent="0">
              <a:buNone/>
              <a:defRPr sz="2327" b="1"/>
            </a:lvl1pPr>
            <a:lvl2pPr marL="443210" indent="0">
              <a:buNone/>
              <a:defRPr sz="1939" b="1"/>
            </a:lvl2pPr>
            <a:lvl3pPr marL="886419" indent="0">
              <a:buNone/>
              <a:defRPr sz="1745" b="1"/>
            </a:lvl3pPr>
            <a:lvl4pPr marL="1329629" indent="0">
              <a:buNone/>
              <a:defRPr sz="1551" b="1"/>
            </a:lvl4pPr>
            <a:lvl5pPr marL="1772839" indent="0">
              <a:buNone/>
              <a:defRPr sz="1551" b="1"/>
            </a:lvl5pPr>
            <a:lvl6pPr marL="2216048" indent="0">
              <a:buNone/>
              <a:defRPr sz="1551" b="1"/>
            </a:lvl6pPr>
            <a:lvl7pPr marL="2659258" indent="0">
              <a:buNone/>
              <a:defRPr sz="1551" b="1"/>
            </a:lvl7pPr>
            <a:lvl8pPr marL="3102468" indent="0">
              <a:buNone/>
              <a:defRPr sz="1551" b="1"/>
            </a:lvl8pPr>
            <a:lvl9pPr marL="3545677" indent="0">
              <a:buNone/>
              <a:defRPr sz="1551" b="1"/>
            </a:lvl9pPr>
          </a:lstStyle>
          <a:p>
            <a:pPr lvl="0"/>
            <a:r>
              <a:rPr lang="en-US"/>
              <a:t>Click to edit Master text styles</a:t>
            </a:r>
          </a:p>
        </p:txBody>
      </p:sp>
      <p:sp>
        <p:nvSpPr>
          <p:cNvPr id="4" name="Content Placeholder 3"/>
          <p:cNvSpPr>
            <a:spLocks noGrp="1"/>
          </p:cNvSpPr>
          <p:nvPr>
            <p:ph sz="half" idx="2"/>
          </p:nvPr>
        </p:nvSpPr>
        <p:spPr>
          <a:xfrm>
            <a:off x="443230" y="2174875"/>
            <a:ext cx="3916738" cy="3951288"/>
          </a:xfrm>
        </p:spPr>
        <p:txBody>
          <a:bodyPr/>
          <a:lstStyle>
            <a:lvl1pPr>
              <a:defRPr sz="2327"/>
            </a:lvl1pPr>
            <a:lvl2pPr>
              <a:defRPr sz="1939"/>
            </a:lvl2pPr>
            <a:lvl3pPr>
              <a:defRPr sz="1745"/>
            </a:lvl3pPr>
            <a:lvl4pPr>
              <a:defRPr sz="1551"/>
            </a:lvl4pPr>
            <a:lvl5pPr>
              <a:defRPr sz="1551"/>
            </a:lvl5pPr>
            <a:lvl6pPr>
              <a:defRPr sz="1551"/>
            </a:lvl6pPr>
            <a:lvl7pPr>
              <a:defRPr sz="1551"/>
            </a:lvl7pPr>
            <a:lvl8pPr>
              <a:defRPr sz="1551"/>
            </a:lvl8pPr>
            <a:lvl9pPr>
              <a:defRPr sz="15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03094" y="1535113"/>
            <a:ext cx="3918276" cy="639762"/>
          </a:xfrm>
        </p:spPr>
        <p:txBody>
          <a:bodyPr anchor="b"/>
          <a:lstStyle>
            <a:lvl1pPr marL="0" indent="0">
              <a:buNone/>
              <a:defRPr sz="2327" b="1"/>
            </a:lvl1pPr>
            <a:lvl2pPr marL="443210" indent="0">
              <a:buNone/>
              <a:defRPr sz="1939" b="1"/>
            </a:lvl2pPr>
            <a:lvl3pPr marL="886419" indent="0">
              <a:buNone/>
              <a:defRPr sz="1745" b="1"/>
            </a:lvl3pPr>
            <a:lvl4pPr marL="1329629" indent="0">
              <a:buNone/>
              <a:defRPr sz="1551" b="1"/>
            </a:lvl4pPr>
            <a:lvl5pPr marL="1772839" indent="0">
              <a:buNone/>
              <a:defRPr sz="1551" b="1"/>
            </a:lvl5pPr>
            <a:lvl6pPr marL="2216048" indent="0">
              <a:buNone/>
              <a:defRPr sz="1551" b="1"/>
            </a:lvl6pPr>
            <a:lvl7pPr marL="2659258" indent="0">
              <a:buNone/>
              <a:defRPr sz="1551" b="1"/>
            </a:lvl7pPr>
            <a:lvl8pPr marL="3102468" indent="0">
              <a:buNone/>
              <a:defRPr sz="1551" b="1"/>
            </a:lvl8pPr>
            <a:lvl9pPr marL="3545677" indent="0">
              <a:buNone/>
              <a:defRPr sz="1551" b="1"/>
            </a:lvl9pPr>
          </a:lstStyle>
          <a:p>
            <a:pPr lvl="0"/>
            <a:r>
              <a:rPr lang="en-US"/>
              <a:t>Click to edit Master text styles</a:t>
            </a:r>
          </a:p>
        </p:txBody>
      </p:sp>
      <p:sp>
        <p:nvSpPr>
          <p:cNvPr id="6" name="Content Placeholder 5"/>
          <p:cNvSpPr>
            <a:spLocks noGrp="1"/>
          </p:cNvSpPr>
          <p:nvPr>
            <p:ph sz="quarter" idx="4"/>
          </p:nvPr>
        </p:nvSpPr>
        <p:spPr>
          <a:xfrm>
            <a:off x="4503094" y="2174875"/>
            <a:ext cx="3918276" cy="3951288"/>
          </a:xfrm>
        </p:spPr>
        <p:txBody>
          <a:bodyPr/>
          <a:lstStyle>
            <a:lvl1pPr>
              <a:defRPr sz="2327"/>
            </a:lvl1pPr>
            <a:lvl2pPr>
              <a:defRPr sz="1939"/>
            </a:lvl2pPr>
            <a:lvl3pPr>
              <a:defRPr sz="1745"/>
            </a:lvl3pPr>
            <a:lvl4pPr>
              <a:defRPr sz="1551"/>
            </a:lvl4pPr>
            <a:lvl5pPr>
              <a:defRPr sz="1551"/>
            </a:lvl5pPr>
            <a:lvl6pPr>
              <a:defRPr sz="1551"/>
            </a:lvl6pPr>
            <a:lvl7pPr>
              <a:defRPr sz="1551"/>
            </a:lvl7pPr>
            <a:lvl8pPr>
              <a:defRPr sz="1551"/>
            </a:lvl8pPr>
            <a:lvl9pPr>
              <a:defRPr sz="15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F60AA2-E495-464C-83DA-1BDE1DB55BED}" type="datetimeFigureOut">
              <a:rPr lang="en-US" smtClean="0"/>
              <a:t>9/2/23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318323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F60AA2-E495-464C-83DA-1BDE1DB55BED}" type="datetimeFigureOut">
              <a:rPr lang="en-US" smtClean="0"/>
              <a:t>9/2/23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1283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60AA2-E495-464C-83DA-1BDE1DB55BED}" type="datetimeFigureOut">
              <a:rPr lang="en-US" smtClean="0"/>
              <a:t>9/2/23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420403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231" y="273050"/>
            <a:ext cx="2916392" cy="1162050"/>
          </a:xfrm>
        </p:spPr>
        <p:txBody>
          <a:bodyPr anchor="b"/>
          <a:lstStyle>
            <a:lvl1pPr algn="l">
              <a:defRPr sz="1939" b="1"/>
            </a:lvl1pPr>
          </a:lstStyle>
          <a:p>
            <a:r>
              <a:rPr lang="en-US"/>
              <a:t>Click to edit Master title style</a:t>
            </a:r>
          </a:p>
        </p:txBody>
      </p:sp>
      <p:sp>
        <p:nvSpPr>
          <p:cNvPr id="3" name="Content Placeholder 2"/>
          <p:cNvSpPr>
            <a:spLocks noGrp="1"/>
          </p:cNvSpPr>
          <p:nvPr>
            <p:ph idx="1"/>
          </p:nvPr>
        </p:nvSpPr>
        <p:spPr>
          <a:xfrm>
            <a:off x="3465812" y="273051"/>
            <a:ext cx="4955558" cy="5853113"/>
          </a:xfrm>
        </p:spPr>
        <p:txBody>
          <a:bodyPr/>
          <a:lstStyle>
            <a:lvl1pPr>
              <a:defRPr sz="3102"/>
            </a:lvl1pPr>
            <a:lvl2pPr>
              <a:defRPr sz="2714"/>
            </a:lvl2pPr>
            <a:lvl3pPr>
              <a:defRPr sz="2327"/>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3231" y="1435101"/>
            <a:ext cx="2916392" cy="4691063"/>
          </a:xfrm>
        </p:spPr>
        <p:txBody>
          <a:bodyPr/>
          <a:lstStyle>
            <a:lvl1pPr marL="0" indent="0">
              <a:buNone/>
              <a:defRPr sz="1357"/>
            </a:lvl1pPr>
            <a:lvl2pPr marL="443210" indent="0">
              <a:buNone/>
              <a:defRPr sz="1163"/>
            </a:lvl2pPr>
            <a:lvl3pPr marL="886419" indent="0">
              <a:buNone/>
              <a:defRPr sz="969"/>
            </a:lvl3pPr>
            <a:lvl4pPr marL="1329629" indent="0">
              <a:buNone/>
              <a:defRPr sz="872"/>
            </a:lvl4pPr>
            <a:lvl5pPr marL="1772839" indent="0">
              <a:buNone/>
              <a:defRPr sz="872"/>
            </a:lvl5pPr>
            <a:lvl6pPr marL="2216048" indent="0">
              <a:buNone/>
              <a:defRPr sz="872"/>
            </a:lvl6pPr>
            <a:lvl7pPr marL="2659258" indent="0">
              <a:buNone/>
              <a:defRPr sz="872"/>
            </a:lvl7pPr>
            <a:lvl8pPr marL="3102468" indent="0">
              <a:buNone/>
              <a:defRPr sz="872"/>
            </a:lvl8pPr>
            <a:lvl9pPr marL="3545677" indent="0">
              <a:buNone/>
              <a:defRPr sz="872"/>
            </a:lvl9pPr>
          </a:lstStyle>
          <a:p>
            <a:pPr lvl="0"/>
            <a:r>
              <a:rPr lang="en-US"/>
              <a:t>Click to edit Master text styles</a:t>
            </a:r>
          </a:p>
        </p:txBody>
      </p:sp>
      <p:sp>
        <p:nvSpPr>
          <p:cNvPr id="5" name="Date Placeholder 4"/>
          <p:cNvSpPr>
            <a:spLocks noGrp="1"/>
          </p:cNvSpPr>
          <p:nvPr>
            <p:ph type="dt" sz="half" idx="10"/>
          </p:nvPr>
        </p:nvSpPr>
        <p:spPr/>
        <p:txBody>
          <a:bodyPr/>
          <a:lstStyle/>
          <a:p>
            <a:fld id="{A8F60AA2-E495-464C-83DA-1BDE1DB55BED}" type="datetimeFigureOut">
              <a:rPr lang="en-US" smtClean="0"/>
              <a:t>9/2/23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271172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7524" y="4800600"/>
            <a:ext cx="5318760" cy="566738"/>
          </a:xfrm>
        </p:spPr>
        <p:txBody>
          <a:bodyPr anchor="b"/>
          <a:lstStyle>
            <a:lvl1pPr algn="l">
              <a:defRPr sz="1939" b="1"/>
            </a:lvl1pPr>
          </a:lstStyle>
          <a:p>
            <a:r>
              <a:rPr lang="en-US"/>
              <a:t>Click to edit Master title style</a:t>
            </a:r>
          </a:p>
        </p:txBody>
      </p:sp>
      <p:sp>
        <p:nvSpPr>
          <p:cNvPr id="3" name="Picture Placeholder 2"/>
          <p:cNvSpPr>
            <a:spLocks noGrp="1"/>
          </p:cNvSpPr>
          <p:nvPr>
            <p:ph type="pic" idx="1"/>
          </p:nvPr>
        </p:nvSpPr>
        <p:spPr>
          <a:xfrm>
            <a:off x="1737524" y="612775"/>
            <a:ext cx="5318760" cy="4114800"/>
          </a:xfrm>
        </p:spPr>
        <p:txBody>
          <a:bodyPr/>
          <a:lstStyle>
            <a:lvl1pPr marL="0" indent="0">
              <a:buNone/>
              <a:defRPr sz="3102"/>
            </a:lvl1pPr>
            <a:lvl2pPr marL="443210" indent="0">
              <a:buNone/>
              <a:defRPr sz="2714"/>
            </a:lvl2pPr>
            <a:lvl3pPr marL="886419" indent="0">
              <a:buNone/>
              <a:defRPr sz="2327"/>
            </a:lvl3pPr>
            <a:lvl4pPr marL="1329629" indent="0">
              <a:buNone/>
              <a:defRPr sz="1939"/>
            </a:lvl4pPr>
            <a:lvl5pPr marL="1772839" indent="0">
              <a:buNone/>
              <a:defRPr sz="1939"/>
            </a:lvl5pPr>
            <a:lvl6pPr marL="2216048" indent="0">
              <a:buNone/>
              <a:defRPr sz="1939"/>
            </a:lvl6pPr>
            <a:lvl7pPr marL="2659258" indent="0">
              <a:buNone/>
              <a:defRPr sz="1939"/>
            </a:lvl7pPr>
            <a:lvl8pPr marL="3102468" indent="0">
              <a:buNone/>
              <a:defRPr sz="1939"/>
            </a:lvl8pPr>
            <a:lvl9pPr marL="3545677" indent="0">
              <a:buNone/>
              <a:defRPr sz="1939"/>
            </a:lvl9pPr>
          </a:lstStyle>
          <a:p>
            <a:endParaRPr lang="en-US" dirty="0"/>
          </a:p>
        </p:txBody>
      </p:sp>
      <p:sp>
        <p:nvSpPr>
          <p:cNvPr id="4" name="Text Placeholder 3"/>
          <p:cNvSpPr>
            <a:spLocks noGrp="1"/>
          </p:cNvSpPr>
          <p:nvPr>
            <p:ph type="body" sz="half" idx="2"/>
          </p:nvPr>
        </p:nvSpPr>
        <p:spPr>
          <a:xfrm>
            <a:off x="1737524" y="5367338"/>
            <a:ext cx="5318760" cy="804862"/>
          </a:xfrm>
        </p:spPr>
        <p:txBody>
          <a:bodyPr/>
          <a:lstStyle>
            <a:lvl1pPr marL="0" indent="0">
              <a:buNone/>
              <a:defRPr sz="1357"/>
            </a:lvl1pPr>
            <a:lvl2pPr marL="443210" indent="0">
              <a:buNone/>
              <a:defRPr sz="1163"/>
            </a:lvl2pPr>
            <a:lvl3pPr marL="886419" indent="0">
              <a:buNone/>
              <a:defRPr sz="969"/>
            </a:lvl3pPr>
            <a:lvl4pPr marL="1329629" indent="0">
              <a:buNone/>
              <a:defRPr sz="872"/>
            </a:lvl4pPr>
            <a:lvl5pPr marL="1772839" indent="0">
              <a:buNone/>
              <a:defRPr sz="872"/>
            </a:lvl5pPr>
            <a:lvl6pPr marL="2216048" indent="0">
              <a:buNone/>
              <a:defRPr sz="872"/>
            </a:lvl6pPr>
            <a:lvl7pPr marL="2659258" indent="0">
              <a:buNone/>
              <a:defRPr sz="872"/>
            </a:lvl7pPr>
            <a:lvl8pPr marL="3102468" indent="0">
              <a:buNone/>
              <a:defRPr sz="872"/>
            </a:lvl8pPr>
            <a:lvl9pPr marL="3545677" indent="0">
              <a:buNone/>
              <a:defRPr sz="872"/>
            </a:lvl9pPr>
          </a:lstStyle>
          <a:p>
            <a:pPr lvl="0"/>
            <a:r>
              <a:rPr lang="en-US"/>
              <a:t>Click to edit Master text styles</a:t>
            </a:r>
          </a:p>
        </p:txBody>
      </p:sp>
      <p:sp>
        <p:nvSpPr>
          <p:cNvPr id="5" name="Date Placeholder 4"/>
          <p:cNvSpPr>
            <a:spLocks noGrp="1"/>
          </p:cNvSpPr>
          <p:nvPr>
            <p:ph type="dt" sz="half" idx="10"/>
          </p:nvPr>
        </p:nvSpPr>
        <p:spPr/>
        <p:txBody>
          <a:bodyPr/>
          <a:lstStyle/>
          <a:p>
            <a:fld id="{A8F60AA2-E495-464C-83DA-1BDE1DB55BED}" type="datetimeFigureOut">
              <a:rPr lang="en-US" smtClean="0"/>
              <a:t>9/2/23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87D696-D74D-C349-8ABA-46D518A01111}" type="slidenum">
              <a:rPr lang="en-US" smtClean="0"/>
              <a:t>‹#›</a:t>
            </a:fld>
            <a:endParaRPr lang="en-US" dirty="0"/>
          </a:p>
        </p:txBody>
      </p:sp>
    </p:spTree>
    <p:extLst>
      <p:ext uri="{BB962C8B-B14F-4D97-AF65-F5344CB8AC3E}">
        <p14:creationId xmlns:p14="http://schemas.microsoft.com/office/powerpoint/2010/main" val="23397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230" y="274638"/>
            <a:ext cx="797814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3230" y="1600201"/>
            <a:ext cx="797814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43230" y="6356351"/>
            <a:ext cx="2068407" cy="365125"/>
          </a:xfrm>
          <a:prstGeom prst="rect">
            <a:avLst/>
          </a:prstGeom>
        </p:spPr>
        <p:txBody>
          <a:bodyPr vert="horz" lIns="91440" tIns="45720" rIns="91440" bIns="45720" rtlCol="0" anchor="ctr"/>
          <a:lstStyle>
            <a:lvl1pPr algn="l">
              <a:defRPr sz="1163">
                <a:solidFill>
                  <a:schemeClr val="tx1">
                    <a:tint val="75000"/>
                  </a:schemeClr>
                </a:solidFill>
              </a:defRPr>
            </a:lvl1pPr>
          </a:lstStyle>
          <a:p>
            <a:fld id="{A8F60AA2-E495-464C-83DA-1BDE1DB55BED}" type="datetimeFigureOut">
              <a:rPr lang="en-US" smtClean="0"/>
              <a:t>9/2/23</a:t>
            </a:fld>
            <a:endParaRPr lang="en-US" dirty="0"/>
          </a:p>
        </p:txBody>
      </p:sp>
      <p:sp>
        <p:nvSpPr>
          <p:cNvPr id="5" name="Footer Placeholder 4"/>
          <p:cNvSpPr>
            <a:spLocks noGrp="1"/>
          </p:cNvSpPr>
          <p:nvPr>
            <p:ph type="ftr" sz="quarter" idx="3"/>
          </p:nvPr>
        </p:nvSpPr>
        <p:spPr>
          <a:xfrm>
            <a:off x="3028739" y="6356351"/>
            <a:ext cx="2807123" cy="365125"/>
          </a:xfrm>
          <a:prstGeom prst="rect">
            <a:avLst/>
          </a:prstGeom>
        </p:spPr>
        <p:txBody>
          <a:bodyPr vert="horz" lIns="91440" tIns="45720" rIns="91440" bIns="45720" rtlCol="0" anchor="ctr"/>
          <a:lstStyle>
            <a:lvl1pPr algn="ctr">
              <a:defRPr sz="116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52963" y="6356351"/>
            <a:ext cx="2068407" cy="365125"/>
          </a:xfrm>
          <a:prstGeom prst="rect">
            <a:avLst/>
          </a:prstGeom>
        </p:spPr>
        <p:txBody>
          <a:bodyPr vert="horz" lIns="91440" tIns="45720" rIns="91440" bIns="45720" rtlCol="0" anchor="ctr"/>
          <a:lstStyle>
            <a:lvl1pPr algn="r">
              <a:defRPr sz="1163">
                <a:solidFill>
                  <a:schemeClr val="tx1">
                    <a:tint val="75000"/>
                  </a:schemeClr>
                </a:solidFill>
              </a:defRPr>
            </a:lvl1pPr>
          </a:lstStyle>
          <a:p>
            <a:fld id="{2F87D696-D74D-C349-8ABA-46D518A01111}" type="slidenum">
              <a:rPr lang="en-US" smtClean="0"/>
              <a:t>‹#›</a:t>
            </a:fld>
            <a:endParaRPr lang="en-US" dirty="0"/>
          </a:p>
        </p:txBody>
      </p:sp>
    </p:spTree>
    <p:extLst>
      <p:ext uri="{BB962C8B-B14F-4D97-AF65-F5344CB8AC3E}">
        <p14:creationId xmlns:p14="http://schemas.microsoft.com/office/powerpoint/2010/main" val="188887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3210" rtl="0" eaLnBrk="1" latinLnBrk="0" hangingPunct="1">
        <a:spcBef>
          <a:spcPct val="0"/>
        </a:spcBef>
        <a:buNone/>
        <a:defRPr sz="4265" kern="1200">
          <a:solidFill>
            <a:schemeClr val="tx1"/>
          </a:solidFill>
          <a:latin typeface="+mj-lt"/>
          <a:ea typeface="+mj-ea"/>
          <a:cs typeface="+mj-cs"/>
        </a:defRPr>
      </a:lvl1pPr>
    </p:titleStyle>
    <p:bodyStyle>
      <a:lvl1pPr marL="332407" indent="-332407" algn="l" defTabSz="443210" rtl="0" eaLnBrk="1" latinLnBrk="0" hangingPunct="1">
        <a:spcBef>
          <a:spcPct val="20000"/>
        </a:spcBef>
        <a:buFont typeface="Arial"/>
        <a:buChar char="•"/>
        <a:defRPr sz="3102" kern="1200">
          <a:solidFill>
            <a:schemeClr val="tx1"/>
          </a:solidFill>
          <a:latin typeface="+mn-lt"/>
          <a:ea typeface="+mn-ea"/>
          <a:cs typeface="+mn-cs"/>
        </a:defRPr>
      </a:lvl1pPr>
      <a:lvl2pPr marL="720216" indent="-277006" algn="l" defTabSz="443210" rtl="0" eaLnBrk="1" latinLnBrk="0" hangingPunct="1">
        <a:spcBef>
          <a:spcPct val="20000"/>
        </a:spcBef>
        <a:buFont typeface="Arial"/>
        <a:buChar char="–"/>
        <a:defRPr sz="2714" kern="1200">
          <a:solidFill>
            <a:schemeClr val="tx1"/>
          </a:solidFill>
          <a:latin typeface="+mn-lt"/>
          <a:ea typeface="+mn-ea"/>
          <a:cs typeface="+mn-cs"/>
        </a:defRPr>
      </a:lvl2pPr>
      <a:lvl3pPr marL="1108024" indent="-221605" algn="l" defTabSz="443210" rtl="0" eaLnBrk="1" latinLnBrk="0" hangingPunct="1">
        <a:spcBef>
          <a:spcPct val="20000"/>
        </a:spcBef>
        <a:buFont typeface="Arial"/>
        <a:buChar char="•"/>
        <a:defRPr sz="2327" kern="1200">
          <a:solidFill>
            <a:schemeClr val="tx1"/>
          </a:solidFill>
          <a:latin typeface="+mn-lt"/>
          <a:ea typeface="+mn-ea"/>
          <a:cs typeface="+mn-cs"/>
        </a:defRPr>
      </a:lvl3pPr>
      <a:lvl4pPr marL="1551234" indent="-221605" algn="l" defTabSz="443210" rtl="0" eaLnBrk="1" latinLnBrk="0" hangingPunct="1">
        <a:spcBef>
          <a:spcPct val="20000"/>
        </a:spcBef>
        <a:buFont typeface="Arial"/>
        <a:buChar char="–"/>
        <a:defRPr sz="1939" kern="1200">
          <a:solidFill>
            <a:schemeClr val="tx1"/>
          </a:solidFill>
          <a:latin typeface="+mn-lt"/>
          <a:ea typeface="+mn-ea"/>
          <a:cs typeface="+mn-cs"/>
        </a:defRPr>
      </a:lvl4pPr>
      <a:lvl5pPr marL="1994444" indent="-221605" algn="l" defTabSz="443210" rtl="0" eaLnBrk="1" latinLnBrk="0" hangingPunct="1">
        <a:spcBef>
          <a:spcPct val="20000"/>
        </a:spcBef>
        <a:buFont typeface="Arial"/>
        <a:buChar char="»"/>
        <a:defRPr sz="1939" kern="1200">
          <a:solidFill>
            <a:schemeClr val="tx1"/>
          </a:solidFill>
          <a:latin typeface="+mn-lt"/>
          <a:ea typeface="+mn-ea"/>
          <a:cs typeface="+mn-cs"/>
        </a:defRPr>
      </a:lvl5pPr>
      <a:lvl6pPr marL="2437653" indent="-221605" algn="l" defTabSz="443210" rtl="0" eaLnBrk="1" latinLnBrk="0" hangingPunct="1">
        <a:spcBef>
          <a:spcPct val="20000"/>
        </a:spcBef>
        <a:buFont typeface="Arial"/>
        <a:buChar char="•"/>
        <a:defRPr sz="1939" kern="1200">
          <a:solidFill>
            <a:schemeClr val="tx1"/>
          </a:solidFill>
          <a:latin typeface="+mn-lt"/>
          <a:ea typeface="+mn-ea"/>
          <a:cs typeface="+mn-cs"/>
        </a:defRPr>
      </a:lvl6pPr>
      <a:lvl7pPr marL="2880863" indent="-221605" algn="l" defTabSz="443210" rtl="0" eaLnBrk="1" latinLnBrk="0" hangingPunct="1">
        <a:spcBef>
          <a:spcPct val="20000"/>
        </a:spcBef>
        <a:buFont typeface="Arial"/>
        <a:buChar char="•"/>
        <a:defRPr sz="1939" kern="1200">
          <a:solidFill>
            <a:schemeClr val="tx1"/>
          </a:solidFill>
          <a:latin typeface="+mn-lt"/>
          <a:ea typeface="+mn-ea"/>
          <a:cs typeface="+mn-cs"/>
        </a:defRPr>
      </a:lvl7pPr>
      <a:lvl8pPr marL="3324073" indent="-221605" algn="l" defTabSz="443210" rtl="0" eaLnBrk="1" latinLnBrk="0" hangingPunct="1">
        <a:spcBef>
          <a:spcPct val="20000"/>
        </a:spcBef>
        <a:buFont typeface="Arial"/>
        <a:buChar char="•"/>
        <a:defRPr sz="1939" kern="1200">
          <a:solidFill>
            <a:schemeClr val="tx1"/>
          </a:solidFill>
          <a:latin typeface="+mn-lt"/>
          <a:ea typeface="+mn-ea"/>
          <a:cs typeface="+mn-cs"/>
        </a:defRPr>
      </a:lvl8pPr>
      <a:lvl9pPr marL="3767282" indent="-221605" algn="l" defTabSz="443210" rtl="0" eaLnBrk="1" latinLnBrk="0" hangingPunct="1">
        <a:spcBef>
          <a:spcPct val="20000"/>
        </a:spcBef>
        <a:buFont typeface="Arial"/>
        <a:buChar char="•"/>
        <a:defRPr sz="1939" kern="1200">
          <a:solidFill>
            <a:schemeClr val="tx1"/>
          </a:solidFill>
          <a:latin typeface="+mn-lt"/>
          <a:ea typeface="+mn-ea"/>
          <a:cs typeface="+mn-cs"/>
        </a:defRPr>
      </a:lvl9pPr>
    </p:bodyStyle>
    <p:otherStyle>
      <a:defPPr>
        <a:defRPr lang="en-US"/>
      </a:defPPr>
      <a:lvl1pPr marL="0" algn="l" defTabSz="443210" rtl="0" eaLnBrk="1" latinLnBrk="0" hangingPunct="1">
        <a:defRPr sz="1745" kern="1200">
          <a:solidFill>
            <a:schemeClr val="tx1"/>
          </a:solidFill>
          <a:latin typeface="+mn-lt"/>
          <a:ea typeface="+mn-ea"/>
          <a:cs typeface="+mn-cs"/>
        </a:defRPr>
      </a:lvl1pPr>
      <a:lvl2pPr marL="443210" algn="l" defTabSz="443210" rtl="0" eaLnBrk="1" latinLnBrk="0" hangingPunct="1">
        <a:defRPr sz="1745" kern="1200">
          <a:solidFill>
            <a:schemeClr val="tx1"/>
          </a:solidFill>
          <a:latin typeface="+mn-lt"/>
          <a:ea typeface="+mn-ea"/>
          <a:cs typeface="+mn-cs"/>
        </a:defRPr>
      </a:lvl2pPr>
      <a:lvl3pPr marL="886419" algn="l" defTabSz="443210" rtl="0" eaLnBrk="1" latinLnBrk="0" hangingPunct="1">
        <a:defRPr sz="1745" kern="1200">
          <a:solidFill>
            <a:schemeClr val="tx1"/>
          </a:solidFill>
          <a:latin typeface="+mn-lt"/>
          <a:ea typeface="+mn-ea"/>
          <a:cs typeface="+mn-cs"/>
        </a:defRPr>
      </a:lvl3pPr>
      <a:lvl4pPr marL="1329629" algn="l" defTabSz="443210" rtl="0" eaLnBrk="1" latinLnBrk="0" hangingPunct="1">
        <a:defRPr sz="1745" kern="1200">
          <a:solidFill>
            <a:schemeClr val="tx1"/>
          </a:solidFill>
          <a:latin typeface="+mn-lt"/>
          <a:ea typeface="+mn-ea"/>
          <a:cs typeface="+mn-cs"/>
        </a:defRPr>
      </a:lvl4pPr>
      <a:lvl5pPr marL="1772839" algn="l" defTabSz="443210" rtl="0" eaLnBrk="1" latinLnBrk="0" hangingPunct="1">
        <a:defRPr sz="1745" kern="1200">
          <a:solidFill>
            <a:schemeClr val="tx1"/>
          </a:solidFill>
          <a:latin typeface="+mn-lt"/>
          <a:ea typeface="+mn-ea"/>
          <a:cs typeface="+mn-cs"/>
        </a:defRPr>
      </a:lvl5pPr>
      <a:lvl6pPr marL="2216048" algn="l" defTabSz="443210" rtl="0" eaLnBrk="1" latinLnBrk="0" hangingPunct="1">
        <a:defRPr sz="1745" kern="1200">
          <a:solidFill>
            <a:schemeClr val="tx1"/>
          </a:solidFill>
          <a:latin typeface="+mn-lt"/>
          <a:ea typeface="+mn-ea"/>
          <a:cs typeface="+mn-cs"/>
        </a:defRPr>
      </a:lvl6pPr>
      <a:lvl7pPr marL="2659258" algn="l" defTabSz="443210" rtl="0" eaLnBrk="1" latinLnBrk="0" hangingPunct="1">
        <a:defRPr sz="1745" kern="1200">
          <a:solidFill>
            <a:schemeClr val="tx1"/>
          </a:solidFill>
          <a:latin typeface="+mn-lt"/>
          <a:ea typeface="+mn-ea"/>
          <a:cs typeface="+mn-cs"/>
        </a:defRPr>
      </a:lvl7pPr>
      <a:lvl8pPr marL="3102468" algn="l" defTabSz="443210" rtl="0" eaLnBrk="1" latinLnBrk="0" hangingPunct="1">
        <a:defRPr sz="1745" kern="1200">
          <a:solidFill>
            <a:schemeClr val="tx1"/>
          </a:solidFill>
          <a:latin typeface="+mn-lt"/>
          <a:ea typeface="+mn-ea"/>
          <a:cs typeface="+mn-cs"/>
        </a:defRPr>
      </a:lvl8pPr>
      <a:lvl9pPr marL="3545677" algn="l" defTabSz="443210" rtl="0" eaLnBrk="1" latinLnBrk="0" hangingPunct="1">
        <a:defRPr sz="17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868" y="519871"/>
            <a:ext cx="8198864" cy="5818259"/>
          </a:xfrm>
          <a:prstGeom prst="rect">
            <a:avLst/>
          </a:prstGeom>
          <a:noFill/>
        </p:spPr>
        <p:txBody>
          <a:bodyPr wrap="square" rtlCol="0">
            <a:spAutoFit/>
          </a:bodyPr>
          <a:lstStyle/>
          <a:p>
            <a:r>
              <a:rPr lang="en-US" sz="2327" dirty="0">
                <a:solidFill>
                  <a:srgbClr val="800000"/>
                </a:solidFill>
                <a:latin typeface="+mj-lt"/>
                <a:cs typeface="Arial"/>
              </a:rPr>
              <a:t>Hello, </a:t>
            </a:r>
          </a:p>
          <a:p>
            <a:endParaRPr lang="en-US" sz="2327" dirty="0">
              <a:solidFill>
                <a:srgbClr val="800000"/>
              </a:solidFill>
              <a:latin typeface="+mj-lt"/>
              <a:cs typeface="Arial"/>
            </a:endParaRPr>
          </a:p>
          <a:p>
            <a:r>
              <a:rPr lang="en-US" sz="2327" dirty="0">
                <a:solidFill>
                  <a:srgbClr val="800000"/>
                </a:solidFill>
                <a:latin typeface="+mj-lt"/>
                <a:cs typeface="Arial"/>
              </a:rPr>
              <a:t>I am sharing these slides for 2 reasons:</a:t>
            </a:r>
          </a:p>
          <a:p>
            <a:pPr marL="554012" indent="-554012">
              <a:buFont typeface="Arial" panose="020B0604020202020204" pitchFamily="34" charset="0"/>
              <a:buChar char="•"/>
            </a:pPr>
            <a:r>
              <a:rPr lang="en-US" sz="2327" dirty="0">
                <a:solidFill>
                  <a:srgbClr val="800000"/>
                </a:solidFill>
                <a:latin typeface="+mj-lt"/>
                <a:cs typeface="Arial"/>
              </a:rPr>
              <a:t>For anyone in a family business to consider some useful ideas about improving your success and satisfaction, personal and business.</a:t>
            </a:r>
          </a:p>
          <a:p>
            <a:pPr marL="554012" indent="-554012">
              <a:buFont typeface="Arial" panose="020B0604020202020204" pitchFamily="34" charset="0"/>
              <a:buChar char="•"/>
            </a:pPr>
            <a:r>
              <a:rPr lang="en-US" sz="2327" dirty="0">
                <a:solidFill>
                  <a:srgbClr val="800000"/>
                </a:solidFill>
                <a:latin typeface="+mj-lt"/>
                <a:cs typeface="Arial"/>
              </a:rPr>
              <a:t>For family business advisors and educators to know about some useful ideas and perspectives, in your work with family businesses</a:t>
            </a:r>
          </a:p>
          <a:p>
            <a:endParaRPr lang="en-US" sz="2327" dirty="0">
              <a:solidFill>
                <a:srgbClr val="800000"/>
              </a:solidFill>
              <a:latin typeface="+mj-lt"/>
              <a:cs typeface="Arial"/>
            </a:endParaRPr>
          </a:p>
          <a:p>
            <a:r>
              <a:rPr lang="en-US" sz="2327" dirty="0">
                <a:solidFill>
                  <a:srgbClr val="800000"/>
                </a:solidFill>
                <a:latin typeface="+mj-lt"/>
                <a:cs typeface="Arial"/>
              </a:rPr>
              <a:t>In 2023, I am semi-retired, doing some coaching and training but only occasionally working with a family business, and little to no speaking on the subject, so I’m glad to share this for anyone to use freely. If you felt to give credit, thank you.</a:t>
            </a:r>
          </a:p>
          <a:p>
            <a:endParaRPr lang="en-US" sz="2327" dirty="0">
              <a:solidFill>
                <a:srgbClr val="800000"/>
              </a:solidFill>
              <a:latin typeface="+mj-lt"/>
              <a:cs typeface="Arial"/>
            </a:endParaRPr>
          </a:p>
          <a:p>
            <a:r>
              <a:rPr lang="en-US" sz="2327" dirty="0">
                <a:solidFill>
                  <a:srgbClr val="800000"/>
                </a:solidFill>
                <a:latin typeface="+mj-lt"/>
                <a:cs typeface="Arial"/>
              </a:rPr>
              <a:t>Ira Bryck </a:t>
            </a:r>
          </a:p>
        </p:txBody>
      </p:sp>
    </p:spTree>
    <p:extLst>
      <p:ext uri="{BB962C8B-B14F-4D97-AF65-F5344CB8AC3E}">
        <p14:creationId xmlns:p14="http://schemas.microsoft.com/office/powerpoint/2010/main" val="13831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94" y="320042"/>
            <a:ext cx="8412544" cy="4117538"/>
          </a:xfrm>
          <a:prstGeom prst="rect">
            <a:avLst/>
          </a:prstGeom>
        </p:spPr>
        <p:txBody>
          <a:bodyPr wrap="square">
            <a:spAutoFit/>
          </a:bodyPr>
          <a:lstStyle/>
          <a:p>
            <a:r>
              <a:rPr lang="en-US" sz="3490" b="1" dirty="0">
                <a:solidFill>
                  <a:srgbClr val="800000"/>
                </a:solidFill>
              </a:rPr>
              <a:t>risk tolerant vs risk averse </a:t>
            </a:r>
          </a:p>
          <a:p>
            <a:endParaRPr lang="en-US" sz="1745" dirty="0"/>
          </a:p>
          <a:p>
            <a:pPr marL="277006" indent="-277006">
              <a:buFont typeface="Arial"/>
              <a:buChar char="•"/>
            </a:pPr>
            <a:r>
              <a:rPr lang="en-US" sz="2327" dirty="0"/>
              <a:t>He wants to bet the farm, I need to sleep at night</a:t>
            </a:r>
          </a:p>
          <a:p>
            <a:pPr marL="277006" indent="-277006">
              <a:buFont typeface="Arial"/>
              <a:buChar char="•"/>
            </a:pPr>
            <a:r>
              <a:rPr lang="en-US" sz="2327" dirty="0"/>
              <a:t>If you’re not going forward, you’re going backward</a:t>
            </a:r>
          </a:p>
          <a:p>
            <a:pPr marL="277006" indent="-277006">
              <a:buFont typeface="Arial"/>
              <a:buChar char="•"/>
            </a:pPr>
            <a:r>
              <a:rPr lang="en-US" sz="2327" dirty="0"/>
              <a:t>Things are good the way they are, under the radar</a:t>
            </a:r>
          </a:p>
          <a:p>
            <a:pPr marL="277006" indent="-277006">
              <a:buFont typeface="Arial"/>
              <a:buChar char="•"/>
            </a:pPr>
            <a:r>
              <a:rPr lang="en-US" sz="2327" dirty="0"/>
              <a:t>The way it’s always worked doesn’t work anymore</a:t>
            </a:r>
          </a:p>
          <a:p>
            <a:endParaRPr lang="en-US" sz="2327" dirty="0"/>
          </a:p>
          <a:p>
            <a:r>
              <a:rPr lang="en-US" sz="2327" b="1" dirty="0">
                <a:solidFill>
                  <a:srgbClr val="800000"/>
                </a:solidFill>
              </a:rPr>
              <a:t>What reward is worth the risk?</a:t>
            </a:r>
          </a:p>
          <a:p>
            <a:r>
              <a:rPr lang="en-US" sz="2327" b="1" dirty="0">
                <a:solidFill>
                  <a:srgbClr val="800000"/>
                </a:solidFill>
              </a:rPr>
              <a:t>How to discuss tolerable levels?</a:t>
            </a:r>
          </a:p>
          <a:p>
            <a:r>
              <a:rPr lang="en-US" sz="2327" b="1" dirty="0">
                <a:solidFill>
                  <a:srgbClr val="800000"/>
                </a:solidFill>
              </a:rPr>
              <a:t>What is the effective comfort zone for the group?</a:t>
            </a:r>
          </a:p>
          <a:p>
            <a:endParaRPr lang="en-US" sz="2327" b="1" dirty="0">
              <a:solidFill>
                <a:srgbClr val="800000"/>
              </a:solidFill>
            </a:endParaRP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685" y="4426267"/>
            <a:ext cx="4653915" cy="2326958"/>
          </a:xfrm>
          <a:prstGeom prst="rect">
            <a:avLst/>
          </a:prstGeom>
        </p:spPr>
      </p:pic>
    </p:spTree>
    <p:extLst>
      <p:ext uri="{BB962C8B-B14F-4D97-AF65-F5344CB8AC3E}">
        <p14:creationId xmlns:p14="http://schemas.microsoft.com/office/powerpoint/2010/main" val="243362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61" y="4352396"/>
            <a:ext cx="3558152" cy="2142278"/>
          </a:xfrm>
          <a:prstGeom prst="rect">
            <a:avLst/>
          </a:prstGeom>
        </p:spPr>
      </p:pic>
      <p:sp>
        <p:nvSpPr>
          <p:cNvPr id="2" name="Rectangle 1"/>
          <p:cNvSpPr/>
          <p:nvPr/>
        </p:nvSpPr>
        <p:spPr>
          <a:xfrm>
            <a:off x="205193" y="787219"/>
            <a:ext cx="8659406" cy="4386072"/>
          </a:xfrm>
          <a:prstGeom prst="rect">
            <a:avLst/>
          </a:prstGeom>
        </p:spPr>
        <p:txBody>
          <a:bodyPr wrap="square">
            <a:spAutoFit/>
          </a:bodyPr>
          <a:lstStyle/>
          <a:p>
            <a:r>
              <a:rPr lang="en-US" sz="3490" b="1" dirty="0">
                <a:solidFill>
                  <a:srgbClr val="800000"/>
                </a:solidFill>
              </a:rPr>
              <a:t>Who’s in charge here?</a:t>
            </a:r>
          </a:p>
          <a:p>
            <a:endParaRPr lang="en-US" sz="1745" dirty="0"/>
          </a:p>
          <a:p>
            <a:pPr marL="277006" indent="-277006">
              <a:buFont typeface="Arial"/>
              <a:buChar char="•"/>
            </a:pPr>
            <a:r>
              <a:rPr lang="en-US" sz="2327" dirty="0"/>
              <a:t>I can’t hand the reins over to one </a:t>
            </a:r>
            <a:r>
              <a:rPr lang="en-US" sz="2327" b="1" dirty="0"/>
              <a:t>so untested/ immature/ entitled</a:t>
            </a:r>
          </a:p>
          <a:p>
            <a:pPr marL="277006" indent="-277006">
              <a:buFont typeface="Arial"/>
              <a:buChar char="•"/>
            </a:pPr>
            <a:r>
              <a:rPr lang="en-US" sz="2327" dirty="0"/>
              <a:t>I can’t obey someone </a:t>
            </a:r>
            <a:r>
              <a:rPr lang="en-US" sz="2327" b="1" dirty="0"/>
              <a:t>so bossy</a:t>
            </a:r>
          </a:p>
          <a:p>
            <a:pPr marL="277006" indent="-277006">
              <a:buFont typeface="Arial"/>
              <a:buChar char="•"/>
            </a:pPr>
            <a:r>
              <a:rPr lang="en-US" sz="2327" dirty="0"/>
              <a:t>This is my ship, so </a:t>
            </a:r>
            <a:r>
              <a:rPr lang="en-US" sz="2327" b="1" dirty="0"/>
              <a:t>I’m the captain</a:t>
            </a:r>
          </a:p>
          <a:p>
            <a:pPr marL="277006" indent="-277006">
              <a:buFont typeface="Arial"/>
              <a:buChar char="•"/>
            </a:pPr>
            <a:r>
              <a:rPr lang="en-US" sz="2327" dirty="0"/>
              <a:t>This is </a:t>
            </a:r>
            <a:r>
              <a:rPr lang="en-US" sz="2327" b="1" dirty="0"/>
              <a:t>no business that a woman can run</a:t>
            </a:r>
          </a:p>
          <a:p>
            <a:pPr marL="277006" indent="-277006">
              <a:buFont typeface="Arial"/>
              <a:buChar char="•"/>
            </a:pPr>
            <a:endParaRPr lang="en-US" sz="2327" dirty="0"/>
          </a:p>
          <a:p>
            <a:r>
              <a:rPr lang="en-US" sz="2327" b="1" dirty="0">
                <a:solidFill>
                  <a:srgbClr val="800000"/>
                </a:solidFill>
              </a:rPr>
              <a:t>What qualities are needed? </a:t>
            </a:r>
          </a:p>
          <a:p>
            <a:r>
              <a:rPr lang="en-US" sz="2327" b="1" dirty="0">
                <a:solidFill>
                  <a:srgbClr val="800000"/>
                </a:solidFill>
              </a:rPr>
              <a:t>How can they be objectively measured?</a:t>
            </a:r>
          </a:p>
          <a:p>
            <a:r>
              <a:rPr lang="en-US" sz="2327" b="1" dirty="0">
                <a:solidFill>
                  <a:srgbClr val="800000"/>
                </a:solidFill>
              </a:rPr>
              <a:t>Do different situations require different styles?</a:t>
            </a:r>
          </a:p>
          <a:p>
            <a:r>
              <a:rPr lang="en-US" sz="2327" b="1" dirty="0">
                <a:solidFill>
                  <a:srgbClr val="800000"/>
                </a:solidFill>
              </a:rPr>
              <a:t>How can someone with potential develop skills?</a:t>
            </a:r>
          </a:p>
          <a:p>
            <a:r>
              <a:rPr lang="en-US" sz="1745" dirty="0"/>
              <a:t> </a:t>
            </a:r>
          </a:p>
        </p:txBody>
      </p:sp>
    </p:spTree>
    <p:extLst>
      <p:ext uri="{BB962C8B-B14F-4D97-AF65-F5344CB8AC3E}">
        <p14:creationId xmlns:p14="http://schemas.microsoft.com/office/powerpoint/2010/main" val="74027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896" y="568018"/>
            <a:ext cx="8590209" cy="3162747"/>
          </a:xfrm>
          <a:prstGeom prst="rect">
            <a:avLst/>
          </a:prstGeom>
          <a:noFill/>
        </p:spPr>
        <p:txBody>
          <a:bodyPr wrap="square" rtlCol="0">
            <a:spAutoFit/>
          </a:bodyPr>
          <a:lstStyle/>
          <a:p>
            <a:r>
              <a:rPr lang="en-US" sz="3102" b="1" dirty="0">
                <a:solidFill>
                  <a:srgbClr val="800000"/>
                </a:solidFill>
                <a:latin typeface="Arial"/>
                <a:cs typeface="Arial"/>
              </a:rPr>
              <a:t>Working with siblings / cousins </a:t>
            </a:r>
          </a:p>
          <a:p>
            <a:endParaRPr lang="en-US" sz="1357" b="1" dirty="0">
              <a:latin typeface="Arial"/>
              <a:cs typeface="Arial"/>
            </a:endParaRPr>
          </a:p>
          <a:p>
            <a:pPr marL="277006" indent="-277006">
              <a:buFont typeface="Arial"/>
              <a:buChar char="•"/>
            </a:pPr>
            <a:r>
              <a:rPr lang="en-US" sz="1939" dirty="0">
                <a:latin typeface="Arial"/>
                <a:cs typeface="Arial"/>
              </a:rPr>
              <a:t>Effect of birth order</a:t>
            </a:r>
          </a:p>
          <a:p>
            <a:pPr marL="277006" indent="-277006">
              <a:buFont typeface="Arial"/>
              <a:buChar char="•"/>
            </a:pPr>
            <a:r>
              <a:rPr lang="en-US" sz="1939" dirty="0">
                <a:latin typeface="Arial"/>
                <a:cs typeface="Arial"/>
              </a:rPr>
              <a:t>When they entered the business</a:t>
            </a:r>
          </a:p>
          <a:p>
            <a:pPr marL="277006" indent="-277006">
              <a:buFont typeface="Arial"/>
              <a:buChar char="•"/>
            </a:pPr>
            <a:r>
              <a:rPr lang="en-US" sz="1939" dirty="0">
                <a:latin typeface="Arial"/>
                <a:cs typeface="Arial"/>
              </a:rPr>
              <a:t>Who they married</a:t>
            </a:r>
          </a:p>
          <a:p>
            <a:pPr marL="277006" indent="-277006">
              <a:buFont typeface="Arial"/>
              <a:buChar char="•"/>
            </a:pPr>
            <a:r>
              <a:rPr lang="en-US" sz="1939" dirty="0">
                <a:latin typeface="Arial"/>
                <a:cs typeface="Arial"/>
              </a:rPr>
              <a:t>Cousins are different than siblings</a:t>
            </a:r>
          </a:p>
          <a:p>
            <a:pPr marL="277006" indent="-277006">
              <a:buFont typeface="Arial"/>
              <a:buChar char="•"/>
            </a:pPr>
            <a:r>
              <a:rPr lang="en-US" sz="1939" dirty="0">
                <a:latin typeface="Arial"/>
                <a:cs typeface="Arial"/>
              </a:rPr>
              <a:t>When they each want to retire</a:t>
            </a:r>
          </a:p>
          <a:p>
            <a:pPr marL="277006" indent="-277006">
              <a:buFont typeface="Arial"/>
              <a:buChar char="•"/>
            </a:pPr>
            <a:r>
              <a:rPr lang="en-US" sz="1939" dirty="0">
                <a:latin typeface="Arial"/>
                <a:cs typeface="Arial"/>
              </a:rPr>
              <a:t>Continue the business into the next generation?</a:t>
            </a:r>
          </a:p>
          <a:p>
            <a:pPr marL="277006" indent="-277006">
              <a:buFont typeface="Arial"/>
              <a:buChar char="•"/>
            </a:pPr>
            <a:r>
              <a:rPr lang="en-US" sz="1939" dirty="0">
                <a:latin typeface="Arial"/>
                <a:cs typeface="Arial"/>
              </a:rPr>
              <a:t>Math problems of next gen and stock</a:t>
            </a:r>
          </a:p>
          <a:p>
            <a:pPr marL="277006" indent="-277006">
              <a:buFont typeface="Arial"/>
              <a:buChar char="•"/>
            </a:pPr>
            <a:r>
              <a:rPr lang="en-US" sz="1939" dirty="0">
                <a:latin typeface="Arial"/>
                <a:cs typeface="Arial"/>
              </a:rPr>
              <a:t>Views towards a possible sale</a:t>
            </a:r>
          </a:p>
        </p:txBody>
      </p:sp>
      <p:pic>
        <p:nvPicPr>
          <p:cNvPr id="2" name="Picture 1" descr="angry-siblin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506" y="4069222"/>
            <a:ext cx="4036095" cy="2684003"/>
          </a:xfrm>
          <a:prstGeom prst="rect">
            <a:avLst/>
          </a:prstGeom>
        </p:spPr>
      </p:pic>
    </p:spTree>
    <p:extLst>
      <p:ext uri="{BB962C8B-B14F-4D97-AF65-F5344CB8AC3E}">
        <p14:creationId xmlns:p14="http://schemas.microsoft.com/office/powerpoint/2010/main" val="84679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86" y="685071"/>
            <a:ext cx="8412544" cy="4744119"/>
          </a:xfrm>
          <a:prstGeom prst="rect">
            <a:avLst/>
          </a:prstGeom>
        </p:spPr>
        <p:txBody>
          <a:bodyPr wrap="square">
            <a:spAutoFit/>
          </a:bodyPr>
          <a:lstStyle/>
          <a:p>
            <a:r>
              <a:rPr lang="en-US" sz="3490" b="1" dirty="0">
                <a:solidFill>
                  <a:srgbClr val="800000"/>
                </a:solidFill>
              </a:rPr>
              <a:t>Can we make a plan and stick with it?</a:t>
            </a:r>
          </a:p>
          <a:p>
            <a:endParaRPr lang="en-US" sz="1745" dirty="0"/>
          </a:p>
          <a:p>
            <a:pPr marL="277006" indent="-277006">
              <a:buFont typeface="Arial"/>
              <a:buChar char="•"/>
            </a:pPr>
            <a:r>
              <a:rPr lang="en-US" sz="2327" dirty="0"/>
              <a:t>I can’t plan </a:t>
            </a:r>
            <a:r>
              <a:rPr lang="en-US" sz="2327" b="1" dirty="0"/>
              <a:t>if you won’t plan</a:t>
            </a:r>
          </a:p>
          <a:p>
            <a:pPr marL="277006" indent="-277006">
              <a:buFont typeface="Arial"/>
              <a:buChar char="•"/>
            </a:pPr>
            <a:r>
              <a:rPr lang="en-US" sz="2327" dirty="0"/>
              <a:t>You </a:t>
            </a:r>
            <a:r>
              <a:rPr lang="en-US" sz="2327" b="1" dirty="0"/>
              <a:t>promised you wouldn’t </a:t>
            </a:r>
            <a:r>
              <a:rPr lang="en-US" sz="2327" dirty="0"/>
              <a:t>invite my siblings in</a:t>
            </a:r>
          </a:p>
          <a:p>
            <a:pPr marL="277006" indent="-277006">
              <a:buFont typeface="Arial"/>
              <a:buChar char="•"/>
            </a:pPr>
            <a:r>
              <a:rPr lang="en-US" sz="2327" dirty="0"/>
              <a:t>You said someday this will be mine, but </a:t>
            </a:r>
            <a:r>
              <a:rPr lang="en-US" sz="2327" b="1" dirty="0"/>
              <a:t>someday never comes</a:t>
            </a:r>
          </a:p>
          <a:p>
            <a:pPr marL="277006" indent="-277006">
              <a:buFont typeface="Arial"/>
              <a:buChar char="•"/>
            </a:pPr>
            <a:r>
              <a:rPr lang="en-US" sz="2327" dirty="0"/>
              <a:t>The plan is </a:t>
            </a:r>
            <a:r>
              <a:rPr lang="en-US" sz="2327" b="1" dirty="0"/>
              <a:t>in my head</a:t>
            </a:r>
            <a:r>
              <a:rPr lang="en-US" sz="2327" dirty="0"/>
              <a:t>, right where it belongs</a:t>
            </a:r>
          </a:p>
          <a:p>
            <a:pPr marL="277006" indent="-277006">
              <a:buFont typeface="Arial"/>
              <a:buChar char="•"/>
            </a:pPr>
            <a:endParaRPr lang="en-US" sz="2327" dirty="0"/>
          </a:p>
          <a:p>
            <a:r>
              <a:rPr lang="en-US" sz="2327" b="1" dirty="0">
                <a:solidFill>
                  <a:srgbClr val="800000"/>
                </a:solidFill>
              </a:rPr>
              <a:t>When is a plan not a plan?</a:t>
            </a:r>
          </a:p>
          <a:p>
            <a:r>
              <a:rPr lang="en-US" sz="2327" b="1" dirty="0">
                <a:solidFill>
                  <a:srgbClr val="800000"/>
                </a:solidFill>
              </a:rPr>
              <a:t>What’s stopping you from doing what you said?</a:t>
            </a:r>
          </a:p>
          <a:p>
            <a:r>
              <a:rPr lang="en-US" sz="2327" b="1" dirty="0">
                <a:solidFill>
                  <a:srgbClr val="800000"/>
                </a:solidFill>
              </a:rPr>
              <a:t>What is the unspoken subtext?</a:t>
            </a:r>
          </a:p>
          <a:p>
            <a:pPr marL="277006" indent="-277006">
              <a:buFont typeface="Arial"/>
              <a:buChar char="•"/>
            </a:pPr>
            <a:endParaRPr lang="en-US" sz="2327" dirty="0"/>
          </a:p>
          <a:p>
            <a:endParaRPr lang="en-US" sz="2327" dirty="0"/>
          </a:p>
          <a:p>
            <a:r>
              <a:rPr lang="en-US" sz="1745" dirty="0"/>
              <a:t> </a:t>
            </a:r>
          </a:p>
        </p:txBody>
      </p:sp>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156" y="4130781"/>
            <a:ext cx="2622444" cy="2622444"/>
          </a:xfrm>
          <a:prstGeom prst="rect">
            <a:avLst/>
          </a:prstGeom>
        </p:spPr>
      </p:pic>
    </p:spTree>
    <p:extLst>
      <p:ext uri="{BB962C8B-B14F-4D97-AF65-F5344CB8AC3E}">
        <p14:creationId xmlns:p14="http://schemas.microsoft.com/office/powerpoint/2010/main" val="424063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632" y="393702"/>
            <a:ext cx="8242481" cy="6090257"/>
          </a:xfrm>
          <a:prstGeom prst="rect">
            <a:avLst/>
          </a:prstGeom>
          <a:noFill/>
        </p:spPr>
        <p:txBody>
          <a:bodyPr wrap="square" rtlCol="0">
            <a:spAutoFit/>
          </a:bodyPr>
          <a:lstStyle/>
          <a:p>
            <a:pPr lvl="0"/>
            <a:r>
              <a:rPr lang="en-US" sz="3102" b="1" dirty="0">
                <a:solidFill>
                  <a:srgbClr val="800000"/>
                </a:solidFill>
              </a:rPr>
              <a:t>What I’ve tried that hasn’t worked well</a:t>
            </a:r>
          </a:p>
          <a:p>
            <a:pPr lvl="0"/>
            <a:endParaRPr lang="en-US" sz="1551" dirty="0"/>
          </a:p>
          <a:p>
            <a:pPr marL="277006" indent="-277006">
              <a:buFont typeface="Arial"/>
              <a:buChar char="•"/>
            </a:pPr>
            <a:r>
              <a:rPr lang="en-US" sz="2327" dirty="0"/>
              <a:t>Stating the obvious “right answer”</a:t>
            </a:r>
          </a:p>
          <a:p>
            <a:pPr marL="277006" indent="-277006">
              <a:buFont typeface="Arial"/>
              <a:buChar char="•"/>
            </a:pPr>
            <a:r>
              <a:rPr lang="en-US" sz="2327" dirty="0"/>
              <a:t>Presenting the “plan” that never gets implemented</a:t>
            </a:r>
          </a:p>
          <a:p>
            <a:pPr marL="277006" indent="-277006">
              <a:buFont typeface="Arial"/>
              <a:buChar char="•"/>
            </a:pPr>
            <a:r>
              <a:rPr lang="en-US" sz="2327" dirty="0"/>
              <a:t>Sharing my psychoanalytic perspective</a:t>
            </a:r>
          </a:p>
          <a:p>
            <a:pPr marL="277006" indent="-277006">
              <a:buFont typeface="Arial"/>
              <a:buChar char="•"/>
            </a:pPr>
            <a:r>
              <a:rPr lang="en-US" sz="2327" dirty="0"/>
              <a:t>Letting them fight it out</a:t>
            </a:r>
          </a:p>
          <a:p>
            <a:pPr marL="277006" indent="-277006">
              <a:buFont typeface="Arial"/>
              <a:buChar char="•"/>
            </a:pPr>
            <a:r>
              <a:rPr lang="en-US" sz="2327" dirty="0"/>
              <a:t>Not letting them fight it out</a:t>
            </a:r>
          </a:p>
          <a:p>
            <a:pPr marL="277006" indent="-277006">
              <a:buFont typeface="Arial"/>
              <a:buChar char="•"/>
            </a:pPr>
            <a:endParaRPr lang="en-US" sz="2327" dirty="0"/>
          </a:p>
          <a:p>
            <a:pPr lvl="0"/>
            <a:r>
              <a:rPr lang="en-US" sz="3102" b="1" dirty="0">
                <a:solidFill>
                  <a:srgbClr val="800000"/>
                </a:solidFill>
              </a:rPr>
              <a:t>What has worked, to some degree</a:t>
            </a:r>
          </a:p>
          <a:p>
            <a:pPr lvl="0"/>
            <a:endParaRPr lang="en-US" sz="1551" dirty="0"/>
          </a:p>
          <a:p>
            <a:pPr marL="277006" indent="-277006">
              <a:buFont typeface="Arial"/>
              <a:buChar char="•"/>
            </a:pPr>
            <a:r>
              <a:rPr lang="en-US" sz="2327" dirty="0"/>
              <a:t>Finding points of agreement to build on</a:t>
            </a:r>
          </a:p>
          <a:p>
            <a:pPr marL="277006" indent="-277006">
              <a:buFont typeface="Arial"/>
              <a:buChar char="•"/>
            </a:pPr>
            <a:r>
              <a:rPr lang="en-US" sz="2327" dirty="0"/>
              <a:t>Shared values or criteria</a:t>
            </a:r>
          </a:p>
          <a:p>
            <a:pPr marL="277006" indent="-277006">
              <a:buFont typeface="Arial"/>
              <a:buChar char="•"/>
            </a:pPr>
            <a:r>
              <a:rPr lang="en-US" sz="2327" dirty="0"/>
              <a:t>Agreeing on goals</a:t>
            </a:r>
          </a:p>
          <a:p>
            <a:pPr marL="277006" indent="-277006">
              <a:buFont typeface="Arial"/>
              <a:buChar char="•"/>
            </a:pPr>
            <a:r>
              <a:rPr lang="en-US" sz="2327" dirty="0"/>
              <a:t>Scoring all the options</a:t>
            </a:r>
          </a:p>
          <a:p>
            <a:pPr marL="277006" indent="-277006">
              <a:buFont typeface="Arial"/>
              <a:buChar char="•"/>
            </a:pPr>
            <a:r>
              <a:rPr lang="en-US" sz="2327" dirty="0"/>
              <a:t>Agreeing on cost of doing nothing</a:t>
            </a:r>
          </a:p>
          <a:p>
            <a:pPr marL="277006" indent="-277006">
              <a:buFont typeface="Arial"/>
              <a:buChar char="•"/>
            </a:pPr>
            <a:endParaRPr lang="en-US" sz="2327" dirty="0"/>
          </a:p>
          <a:p>
            <a:endParaRPr lang="en-US" sz="1745" dirty="0"/>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494" y="4364708"/>
            <a:ext cx="3201106" cy="2388517"/>
          </a:xfrm>
          <a:prstGeom prst="rect">
            <a:avLst/>
          </a:prstGeom>
        </p:spPr>
      </p:pic>
    </p:spTree>
    <p:extLst>
      <p:ext uri="{BB962C8B-B14F-4D97-AF65-F5344CB8AC3E}">
        <p14:creationId xmlns:p14="http://schemas.microsoft.com/office/powerpoint/2010/main" val="105697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126" y="104776"/>
            <a:ext cx="6925994" cy="6385166"/>
          </a:xfrm>
          <a:prstGeom prst="rect">
            <a:avLst/>
          </a:prstGeom>
          <a:noFill/>
        </p:spPr>
        <p:txBody>
          <a:bodyPr wrap="square" rtlCol="0">
            <a:spAutoFit/>
          </a:bodyPr>
          <a:lstStyle/>
          <a:p>
            <a:endParaRPr lang="en-US" sz="582" dirty="0">
              <a:solidFill>
                <a:srgbClr val="800000"/>
              </a:solidFill>
            </a:endParaRPr>
          </a:p>
          <a:p>
            <a:r>
              <a:rPr lang="en-US" sz="3102" dirty="0">
                <a:solidFill>
                  <a:srgbClr val="800000"/>
                </a:solidFill>
                <a:effectLst>
                  <a:outerShdw blurRad="50800" dist="38100" dir="2700000">
                    <a:srgbClr val="000000">
                      <a:alpha val="43000"/>
                    </a:srgbClr>
                  </a:outerShdw>
                </a:effectLst>
              </a:rPr>
              <a:t>STRATEGIC QUESTIONS </a:t>
            </a:r>
          </a:p>
          <a:p>
            <a:r>
              <a:rPr lang="en-US" sz="3102" dirty="0">
                <a:solidFill>
                  <a:srgbClr val="800000"/>
                </a:solidFill>
                <a:effectLst>
                  <a:outerShdw blurRad="50800" dist="38100" dir="2700000">
                    <a:srgbClr val="000000">
                      <a:alpha val="43000"/>
                    </a:srgbClr>
                  </a:outerShdw>
                </a:effectLst>
              </a:rPr>
              <a:t>	as performance evaluation tool</a:t>
            </a:r>
          </a:p>
          <a:p>
            <a:endParaRPr lang="en-US" sz="1163" dirty="0">
              <a:effectLst>
                <a:outerShdw blurRad="50800" dist="38100" dir="2700000">
                  <a:srgbClr val="000000">
                    <a:alpha val="43000"/>
                  </a:srgbClr>
                </a:outerShdw>
              </a:effectLst>
            </a:endParaRPr>
          </a:p>
          <a:p>
            <a:r>
              <a:rPr lang="en-US" sz="1939" dirty="0">
                <a:effectLst>
                  <a:outerShdw blurRad="50800" dist="38100" dir="2700000">
                    <a:srgbClr val="000000">
                      <a:alpha val="43000"/>
                    </a:srgbClr>
                  </a:outerShdw>
                </a:effectLst>
              </a:rPr>
              <a:t>What’s the risky, innovative next generation of our industry?</a:t>
            </a:r>
          </a:p>
          <a:p>
            <a:endParaRPr lang="en-US" sz="1939" dirty="0">
              <a:effectLst>
                <a:outerShdw blurRad="50800" dist="38100" dir="2700000">
                  <a:srgbClr val="000000">
                    <a:alpha val="43000"/>
                  </a:srgbClr>
                </a:outerShdw>
              </a:effectLst>
            </a:endParaRPr>
          </a:p>
          <a:p>
            <a:r>
              <a:rPr lang="en-US" sz="1939" dirty="0">
                <a:solidFill>
                  <a:srgbClr val="953735"/>
                </a:solidFill>
                <a:effectLst>
                  <a:outerShdw blurRad="50800" dist="38100" dir="2700000">
                    <a:srgbClr val="000000">
                      <a:alpha val="43000"/>
                    </a:srgbClr>
                  </a:outerShdw>
                </a:effectLst>
              </a:rPr>
              <a:t>How will we measure progress and satisfaction? </a:t>
            </a:r>
          </a:p>
          <a:p>
            <a:endParaRPr lang="en-US" sz="1939" dirty="0">
              <a:effectLst>
                <a:outerShdw blurRad="50800" dist="38100" dir="2700000">
                  <a:srgbClr val="000000">
                    <a:alpha val="43000"/>
                  </a:srgbClr>
                </a:outerShdw>
              </a:effectLst>
            </a:endParaRPr>
          </a:p>
          <a:p>
            <a:r>
              <a:rPr lang="en-US" sz="1939" dirty="0">
                <a:effectLst>
                  <a:outerShdw blurRad="50800" dist="38100" dir="2700000">
                    <a:srgbClr val="000000">
                      <a:alpha val="43000"/>
                    </a:srgbClr>
                  </a:outerShdw>
                </a:effectLst>
              </a:rPr>
              <a:t>What might be our competitor’s biggest fear about us?</a:t>
            </a:r>
          </a:p>
          <a:p>
            <a:endParaRPr lang="en-US" sz="1939" dirty="0">
              <a:effectLst>
                <a:outerShdw blurRad="50800" dist="38100" dir="2700000">
                  <a:srgbClr val="000000">
                    <a:alpha val="43000"/>
                  </a:srgbClr>
                </a:outerShdw>
              </a:effectLst>
            </a:endParaRPr>
          </a:p>
          <a:p>
            <a:r>
              <a:rPr lang="en-US" sz="1939" dirty="0">
                <a:solidFill>
                  <a:srgbClr val="953735"/>
                </a:solidFill>
                <a:effectLst>
                  <a:outerShdw blurRad="50800" dist="38100" dir="2700000">
                    <a:srgbClr val="000000">
                      <a:alpha val="43000"/>
                    </a:srgbClr>
                  </a:outerShdw>
                </a:effectLst>
              </a:rPr>
              <a:t>How do we get paid for that? </a:t>
            </a:r>
          </a:p>
          <a:p>
            <a:endParaRPr lang="en-US" sz="1939" dirty="0">
              <a:effectLst>
                <a:outerShdw blurRad="50800" dist="38100" dir="2700000">
                  <a:srgbClr val="000000">
                    <a:alpha val="43000"/>
                  </a:srgbClr>
                </a:outerShdw>
              </a:effectLst>
            </a:endParaRPr>
          </a:p>
          <a:p>
            <a:r>
              <a:rPr lang="en-US" sz="1939" dirty="0">
                <a:effectLst>
                  <a:outerShdw blurRad="50800" dist="38100" dir="2700000">
                    <a:srgbClr val="000000">
                      <a:alpha val="43000"/>
                    </a:srgbClr>
                  </a:outerShdw>
                </a:effectLst>
              </a:rPr>
              <a:t>How has change happened here before? </a:t>
            </a:r>
          </a:p>
          <a:p>
            <a:endParaRPr lang="en-US" sz="1939" dirty="0">
              <a:effectLst>
                <a:outerShdw blurRad="50800" dist="38100" dir="2700000">
                  <a:srgbClr val="000000">
                    <a:alpha val="43000"/>
                  </a:srgbClr>
                </a:outerShdw>
              </a:effectLst>
            </a:endParaRPr>
          </a:p>
          <a:p>
            <a:r>
              <a:rPr lang="en-US" sz="1939" dirty="0">
                <a:solidFill>
                  <a:srgbClr val="953735"/>
                </a:solidFill>
                <a:effectLst>
                  <a:outerShdw blurRad="50800" dist="38100" dir="2700000">
                    <a:srgbClr val="000000">
                      <a:alpha val="43000"/>
                    </a:srgbClr>
                  </a:outerShdw>
                </a:effectLst>
              </a:rPr>
              <a:t>If our business doubled, how would we handle it? </a:t>
            </a:r>
          </a:p>
          <a:p>
            <a:endParaRPr lang="en-US" sz="1939" dirty="0">
              <a:effectLst>
                <a:outerShdw blurRad="50800" dist="38100" dir="2700000">
                  <a:srgbClr val="000000">
                    <a:alpha val="43000"/>
                  </a:srgbClr>
                </a:outerShdw>
              </a:effectLst>
            </a:endParaRPr>
          </a:p>
          <a:p>
            <a:r>
              <a:rPr lang="en-US" sz="1939" dirty="0">
                <a:effectLst>
                  <a:outerShdw blurRad="50800" dist="38100" dir="2700000">
                    <a:srgbClr val="000000">
                      <a:alpha val="43000"/>
                    </a:srgbClr>
                  </a:outerShdw>
                </a:effectLst>
              </a:rPr>
              <a:t>What type of risk tolerance do we have? </a:t>
            </a:r>
            <a:endParaRPr lang="en-US" sz="1939" dirty="0">
              <a:solidFill>
                <a:srgbClr val="953735"/>
              </a:solidFill>
              <a:effectLst>
                <a:outerShdw blurRad="50800" dist="38100" dir="2700000">
                  <a:srgbClr val="000000">
                    <a:alpha val="43000"/>
                  </a:srgbClr>
                </a:outerShdw>
              </a:effectLst>
            </a:endParaRPr>
          </a:p>
          <a:p>
            <a:endParaRPr lang="en-US" sz="1939" dirty="0">
              <a:solidFill>
                <a:srgbClr val="953735"/>
              </a:solidFill>
              <a:effectLst>
                <a:outerShdw blurRad="50800" dist="38100" dir="2700000">
                  <a:srgbClr val="000000">
                    <a:alpha val="43000"/>
                  </a:srgbClr>
                </a:outerShdw>
              </a:effectLst>
            </a:endParaRPr>
          </a:p>
          <a:p>
            <a:r>
              <a:rPr lang="en-US" sz="1939" dirty="0">
                <a:solidFill>
                  <a:srgbClr val="953735"/>
                </a:solidFill>
                <a:effectLst>
                  <a:outerShdw blurRad="50800" dist="38100" dir="2700000">
                    <a:srgbClr val="000000">
                      <a:alpha val="43000"/>
                    </a:srgbClr>
                  </a:outerShdw>
                </a:effectLst>
              </a:rPr>
              <a:t>What past event makes you think the way you do? </a:t>
            </a:r>
          </a:p>
          <a:p>
            <a:endParaRPr lang="en-US" sz="1939" dirty="0">
              <a:effectLst>
                <a:outerShdw blurRad="50800" dist="38100" dir="2700000">
                  <a:srgbClr val="000000">
                    <a:alpha val="43000"/>
                  </a:srgbClr>
                </a:outerShdw>
              </a:effectLst>
            </a:endParaRPr>
          </a:p>
          <a:p>
            <a:r>
              <a:rPr lang="en-US" sz="1939" dirty="0">
                <a:effectLst>
                  <a:outerShdw blurRad="50800" dist="38100" dir="2700000">
                    <a:srgbClr val="000000">
                      <a:alpha val="43000"/>
                    </a:srgbClr>
                  </a:outerShdw>
                </a:effectLst>
              </a:rPr>
              <a:t>What would it take to do this perfectly &amp; repeatedly? </a:t>
            </a:r>
            <a:endParaRPr lang="en-US" sz="1551" dirty="0"/>
          </a:p>
        </p:txBody>
      </p:sp>
      <p:pic>
        <p:nvPicPr>
          <p:cNvPr id="4" name="Picture 3" descr="Picture 3.png"/>
          <p:cNvPicPr>
            <a:picLocks noChangeAspect="1"/>
          </p:cNvPicPr>
          <p:nvPr/>
        </p:nvPicPr>
        <p:blipFill>
          <a:blip r:embed="rId2"/>
          <a:stretch>
            <a:fillRect/>
          </a:stretch>
        </p:blipFill>
        <p:spPr>
          <a:xfrm>
            <a:off x="5748391" y="4204652"/>
            <a:ext cx="3116209" cy="2548573"/>
          </a:xfrm>
          <a:prstGeom prst="rect">
            <a:avLst/>
          </a:prstGeom>
        </p:spPr>
      </p:pic>
    </p:spTree>
    <p:extLst>
      <p:ext uri="{BB962C8B-B14F-4D97-AF65-F5344CB8AC3E}">
        <p14:creationId xmlns:p14="http://schemas.microsoft.com/office/powerpoint/2010/main" val="344101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73872" y="252518"/>
            <a:ext cx="8495242" cy="6205220"/>
          </a:xfrm>
        </p:spPr>
        <p:txBody>
          <a:bodyPr/>
          <a:lstStyle/>
          <a:p>
            <a:pPr marL="106186" indent="0">
              <a:lnSpc>
                <a:spcPct val="90000"/>
              </a:lnSpc>
              <a:buClr>
                <a:schemeClr val="bg1"/>
              </a:buClr>
              <a:buNone/>
              <a:defRPr/>
            </a:pPr>
            <a:r>
              <a:rPr lang="en-US" sz="3490" b="1" dirty="0">
                <a:solidFill>
                  <a:srgbClr val="800000"/>
                </a:solidFill>
                <a:latin typeface="Arial" charset="0"/>
              </a:rPr>
              <a:t>Code of Conduct</a:t>
            </a:r>
          </a:p>
          <a:p>
            <a:pPr marL="106186" indent="0">
              <a:lnSpc>
                <a:spcPct val="90000"/>
              </a:lnSpc>
              <a:buClr>
                <a:schemeClr val="bg1"/>
              </a:buClr>
              <a:buNone/>
              <a:defRPr/>
            </a:pPr>
            <a:endParaRPr lang="en-US" sz="1939" b="1" dirty="0">
              <a:latin typeface="Arial" charset="0"/>
            </a:endParaRPr>
          </a:p>
          <a:p>
            <a:pPr marL="106186" indent="0">
              <a:lnSpc>
                <a:spcPct val="90000"/>
              </a:lnSpc>
              <a:buClr>
                <a:schemeClr val="bg1"/>
              </a:buClr>
              <a:buNone/>
              <a:defRPr/>
            </a:pPr>
            <a:r>
              <a:rPr lang="en-US" sz="1939" b="1" dirty="0">
                <a:latin typeface="Arial" charset="0"/>
              </a:rPr>
              <a:t>We will/won</a:t>
            </a:r>
            <a:r>
              <a:rPr lang="ja-JP" altLang="en-US" sz="1939" b="1" dirty="0">
                <a:latin typeface="Arial" charset="0"/>
              </a:rPr>
              <a:t>’</a:t>
            </a:r>
            <a:r>
              <a:rPr lang="en-US" sz="1939" b="1" dirty="0">
                <a:latin typeface="Arial" charset="0"/>
              </a:rPr>
              <a:t>t ___  with FB members while not at work</a:t>
            </a:r>
            <a:br>
              <a:rPr lang="en-US" sz="1939" b="1" dirty="0">
                <a:latin typeface="Arial" charset="0"/>
              </a:rPr>
            </a:br>
            <a:br>
              <a:rPr lang="en-US" sz="1939" b="1" dirty="0">
                <a:latin typeface="Arial" charset="0"/>
              </a:rPr>
            </a:br>
            <a:r>
              <a:rPr lang="en-US" sz="1939" b="1" dirty="0">
                <a:latin typeface="Arial" charset="0"/>
              </a:rPr>
              <a:t>We will/won</a:t>
            </a:r>
            <a:r>
              <a:rPr lang="ja-JP" altLang="en-US" sz="1939" b="1" dirty="0">
                <a:latin typeface="Arial" charset="0"/>
              </a:rPr>
              <a:t>’</a:t>
            </a:r>
            <a:r>
              <a:rPr lang="en-US" sz="1939" b="1" dirty="0">
                <a:latin typeface="Arial" charset="0"/>
              </a:rPr>
              <a:t>t ____ when hiring, firing, promoting, FB members</a:t>
            </a:r>
            <a:br>
              <a:rPr lang="en-US" sz="1939" b="1" dirty="0">
                <a:latin typeface="Arial" charset="0"/>
              </a:rPr>
            </a:br>
            <a:br>
              <a:rPr lang="en-US" sz="1939" b="1" dirty="0">
                <a:latin typeface="Arial" charset="0"/>
              </a:rPr>
            </a:br>
            <a:r>
              <a:rPr lang="en-US" sz="1939" b="1" dirty="0">
                <a:latin typeface="Arial" charset="0"/>
              </a:rPr>
              <a:t>We will/won</a:t>
            </a:r>
            <a:r>
              <a:rPr lang="ja-JP" altLang="en-US" sz="1939" b="1" dirty="0">
                <a:latin typeface="Arial" charset="0"/>
              </a:rPr>
              <a:t>’</a:t>
            </a:r>
            <a:r>
              <a:rPr lang="en-US" sz="1939" b="1" dirty="0">
                <a:latin typeface="Arial" charset="0"/>
              </a:rPr>
              <a:t>t ____ when making controversial FB decisions</a:t>
            </a:r>
            <a:br>
              <a:rPr lang="en-US" sz="2327" dirty="0">
                <a:latin typeface="Arial" charset="0"/>
              </a:rPr>
            </a:br>
            <a:endParaRPr lang="en-US" sz="2327" dirty="0">
              <a:latin typeface="Arial" charset="0"/>
            </a:endParaRPr>
          </a:p>
          <a:p>
            <a:pPr marL="106186" indent="0">
              <a:lnSpc>
                <a:spcPct val="90000"/>
              </a:lnSpc>
              <a:buClr>
                <a:schemeClr val="bg1"/>
              </a:buClr>
              <a:buNone/>
              <a:defRPr/>
            </a:pPr>
            <a:endParaRPr lang="en-US" sz="2327" dirty="0">
              <a:latin typeface="Arial" charset="0"/>
            </a:endParaRPr>
          </a:p>
          <a:p>
            <a:pPr marL="106186" indent="0">
              <a:lnSpc>
                <a:spcPct val="90000"/>
              </a:lnSpc>
              <a:buClr>
                <a:schemeClr val="bg1"/>
              </a:buClr>
              <a:buNone/>
              <a:defRPr/>
            </a:pPr>
            <a:r>
              <a:rPr lang="en-US" sz="1745" b="1" dirty="0">
                <a:latin typeface="Arial" charset="0"/>
              </a:rPr>
              <a:t>Best behaviors and attitudes about:</a:t>
            </a:r>
            <a:br>
              <a:rPr lang="en-US" sz="1745" b="1" dirty="0">
                <a:latin typeface="Arial" charset="0"/>
              </a:rPr>
            </a:br>
            <a:endParaRPr lang="en-US" sz="1745" b="1" dirty="0">
              <a:latin typeface="Arial" charset="0"/>
            </a:endParaRPr>
          </a:p>
          <a:p>
            <a:pPr marL="106186" indent="0">
              <a:lnSpc>
                <a:spcPct val="90000"/>
              </a:lnSpc>
              <a:buClr>
                <a:schemeClr val="bg1"/>
              </a:buClr>
              <a:buNone/>
              <a:defRPr/>
            </a:pPr>
            <a:r>
              <a:rPr lang="en-US" sz="1745" dirty="0">
                <a:latin typeface="Arial" charset="0"/>
              </a:rPr>
              <a:t>vacation, money, work / life balance, </a:t>
            </a:r>
          </a:p>
          <a:p>
            <a:pPr marL="106186" indent="0">
              <a:lnSpc>
                <a:spcPct val="90000"/>
              </a:lnSpc>
              <a:buClr>
                <a:schemeClr val="bg1"/>
              </a:buClr>
              <a:buNone/>
              <a:defRPr/>
            </a:pPr>
            <a:endParaRPr lang="en-US" sz="1163" dirty="0">
              <a:latin typeface="Arial" charset="0"/>
            </a:endParaRPr>
          </a:p>
          <a:p>
            <a:pPr marL="106186" indent="0">
              <a:lnSpc>
                <a:spcPct val="90000"/>
              </a:lnSpc>
              <a:buClr>
                <a:schemeClr val="bg1"/>
              </a:buClr>
              <a:buNone/>
              <a:defRPr/>
            </a:pPr>
            <a:r>
              <a:rPr lang="en-US" sz="1745" dirty="0">
                <a:latin typeface="Arial" charset="0"/>
              </a:rPr>
              <a:t>expressing emotions,</a:t>
            </a:r>
            <a:br>
              <a:rPr lang="en-US" sz="1745" dirty="0">
                <a:latin typeface="Arial" charset="0"/>
              </a:rPr>
            </a:br>
            <a:endParaRPr lang="en-US" sz="1745" dirty="0">
              <a:latin typeface="Arial" charset="0"/>
            </a:endParaRPr>
          </a:p>
          <a:p>
            <a:pPr marL="106186" indent="0">
              <a:lnSpc>
                <a:spcPct val="90000"/>
              </a:lnSpc>
              <a:buClr>
                <a:schemeClr val="bg1"/>
              </a:buClr>
              <a:buNone/>
              <a:defRPr/>
            </a:pPr>
            <a:r>
              <a:rPr lang="en-US" sz="1745" dirty="0">
                <a:latin typeface="Arial" charset="0"/>
              </a:rPr>
              <a:t>advising/guiding family members, </a:t>
            </a:r>
          </a:p>
          <a:p>
            <a:pPr marL="106186" indent="0">
              <a:lnSpc>
                <a:spcPct val="90000"/>
              </a:lnSpc>
              <a:buClr>
                <a:schemeClr val="bg1"/>
              </a:buClr>
              <a:buNone/>
              <a:defRPr/>
            </a:pPr>
            <a:endParaRPr lang="en-US" sz="1163" dirty="0">
              <a:latin typeface="Arial" charset="0"/>
            </a:endParaRPr>
          </a:p>
          <a:p>
            <a:pPr marL="106186" indent="0">
              <a:lnSpc>
                <a:spcPct val="90000"/>
              </a:lnSpc>
              <a:buClr>
                <a:schemeClr val="bg1"/>
              </a:buClr>
              <a:buNone/>
              <a:defRPr/>
            </a:pPr>
            <a:r>
              <a:rPr lang="en-US" sz="1745" dirty="0">
                <a:latin typeface="Arial" charset="0"/>
              </a:rPr>
              <a:t>buying major toys</a:t>
            </a:r>
            <a:br>
              <a:rPr lang="en-US" sz="1745" dirty="0">
                <a:latin typeface="Arial" charset="0"/>
              </a:rPr>
            </a:br>
            <a:endParaRPr lang="en-US" sz="1745" dirty="0">
              <a:latin typeface="Times" charset="0"/>
            </a:endParaRPr>
          </a:p>
        </p:txBody>
      </p:sp>
      <p:pic>
        <p:nvPicPr>
          <p:cNvPr id="39938" name="Picture 1" descr="Screen Shot 2013-01-03 at 4.56.2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9167" y="3429001"/>
            <a:ext cx="4589277" cy="3302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814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95487" y="326390"/>
            <a:ext cx="8002764" cy="4875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7722" tIns="43092" rIns="87722" bIns="43092"/>
          <a:lstStyle/>
          <a:p>
            <a:pPr marL="104647" indent="1539">
              <a:spcBef>
                <a:spcPct val="20000"/>
              </a:spcBef>
              <a:buClr>
                <a:schemeClr val="tx2"/>
              </a:buClr>
              <a:buSzPct val="75000"/>
              <a:defRPr/>
            </a:pPr>
            <a:r>
              <a:rPr lang="en-US" sz="3102" b="1" dirty="0">
                <a:solidFill>
                  <a:srgbClr val="800000"/>
                </a:solidFill>
              </a:rPr>
              <a:t>Century old companies</a:t>
            </a:r>
            <a:endParaRPr lang="en-US" sz="3102" b="1" u="sng" dirty="0">
              <a:solidFill>
                <a:srgbClr val="800000"/>
              </a:solidFill>
            </a:endParaRPr>
          </a:p>
          <a:p>
            <a:pPr marL="437054" indent="-332407">
              <a:spcBef>
                <a:spcPct val="20000"/>
              </a:spcBef>
              <a:buClr>
                <a:schemeClr val="tx2"/>
              </a:buClr>
              <a:buSzPct val="75000"/>
              <a:buFont typeface="Arial"/>
              <a:buChar char="•"/>
              <a:defRPr/>
            </a:pPr>
            <a:r>
              <a:rPr lang="en-US" sz="1939" dirty="0"/>
              <a:t>Unstinting respect for elders</a:t>
            </a:r>
          </a:p>
          <a:p>
            <a:pPr marL="437054" indent="-332407">
              <a:spcBef>
                <a:spcPct val="20000"/>
              </a:spcBef>
              <a:buClr>
                <a:schemeClr val="tx2"/>
              </a:buClr>
              <a:buSzPct val="75000"/>
              <a:buFont typeface="Arial"/>
              <a:buChar char="•"/>
              <a:defRPr/>
            </a:pPr>
            <a:r>
              <a:rPr lang="en-US" sz="1939" dirty="0"/>
              <a:t>Business comes before family</a:t>
            </a:r>
          </a:p>
          <a:p>
            <a:pPr marL="437054" indent="-332407">
              <a:spcBef>
                <a:spcPct val="20000"/>
              </a:spcBef>
              <a:buClr>
                <a:schemeClr val="tx2"/>
              </a:buClr>
              <a:buSzPct val="75000"/>
              <a:buFont typeface="Arial"/>
              <a:buChar char="•"/>
              <a:defRPr/>
            </a:pPr>
            <a:r>
              <a:rPr lang="en-US" sz="1939" dirty="0"/>
              <a:t>Commitment to manage conflict constructively</a:t>
            </a:r>
          </a:p>
          <a:p>
            <a:pPr marL="437054" indent="-332407">
              <a:spcBef>
                <a:spcPct val="20000"/>
              </a:spcBef>
              <a:buClr>
                <a:schemeClr val="tx2"/>
              </a:buClr>
              <a:buSzPct val="75000"/>
              <a:buFont typeface="Arial"/>
              <a:buChar char="•"/>
              <a:defRPr/>
            </a:pPr>
            <a:r>
              <a:rPr lang="en-US" sz="1939" dirty="0"/>
              <a:t>Free from competing interests of outside shareholders</a:t>
            </a:r>
          </a:p>
          <a:p>
            <a:pPr marL="437054" indent="-332407">
              <a:spcBef>
                <a:spcPct val="20000"/>
              </a:spcBef>
              <a:buClr>
                <a:schemeClr val="tx2"/>
              </a:buClr>
              <a:buSzPct val="75000"/>
              <a:buFont typeface="Arial"/>
              <a:buChar char="•"/>
              <a:defRPr/>
            </a:pPr>
            <a:r>
              <a:rPr lang="en-US" sz="1939" dirty="0"/>
              <a:t>I will not be the person responsible for failure of centuries-old enterprise</a:t>
            </a:r>
          </a:p>
          <a:p>
            <a:pPr marL="437054" indent="-332407">
              <a:spcBef>
                <a:spcPct val="20000"/>
              </a:spcBef>
              <a:buClr>
                <a:schemeClr val="tx2"/>
              </a:buClr>
              <a:buSzPct val="75000"/>
              <a:buFont typeface="Arial"/>
              <a:buChar char="•"/>
              <a:defRPr/>
            </a:pPr>
            <a:r>
              <a:rPr lang="en-US" sz="1939" dirty="0"/>
              <a:t>Ability to change without forsaking basic family values</a:t>
            </a:r>
            <a:endParaRPr lang="en-US" sz="1939" b="1" dirty="0"/>
          </a:p>
          <a:p>
            <a:pPr marL="104647" indent="1539">
              <a:spcBef>
                <a:spcPct val="20000"/>
              </a:spcBef>
              <a:buClr>
                <a:schemeClr val="tx2"/>
              </a:buClr>
              <a:buSzPct val="75000"/>
              <a:defRPr/>
            </a:pPr>
            <a:endParaRPr lang="en-US" sz="1745" b="1" dirty="0"/>
          </a:p>
          <a:p>
            <a:pPr marL="104647" indent="1539">
              <a:spcBef>
                <a:spcPct val="20000"/>
              </a:spcBef>
              <a:buClr>
                <a:schemeClr val="tx2"/>
              </a:buClr>
              <a:buSzPct val="75000"/>
              <a:defRPr/>
            </a:pPr>
            <a:r>
              <a:rPr lang="en-US" sz="1745" dirty="0"/>
              <a:t>					</a:t>
            </a:r>
          </a:p>
        </p:txBody>
      </p:sp>
      <p:pic>
        <p:nvPicPr>
          <p:cNvPr id="33794" name="Picture 1" descr="Screen Shot 2013-01-03 at 3.59.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1155" y="3724487"/>
            <a:ext cx="5523446" cy="3031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6955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212" y="104775"/>
            <a:ext cx="2356663" cy="1861764"/>
          </a:xfrm>
          <a:prstGeom prst="rect">
            <a:avLst/>
          </a:prstGeom>
        </p:spPr>
      </p:pic>
      <p:sp>
        <p:nvSpPr>
          <p:cNvPr id="3" name="TextBox 2"/>
          <p:cNvSpPr txBox="1"/>
          <p:nvPr/>
        </p:nvSpPr>
        <p:spPr>
          <a:xfrm>
            <a:off x="0" y="104776"/>
            <a:ext cx="6855477" cy="6775894"/>
          </a:xfrm>
          <a:prstGeom prst="rect">
            <a:avLst/>
          </a:prstGeom>
          <a:noFill/>
        </p:spPr>
        <p:txBody>
          <a:bodyPr wrap="square" rtlCol="0">
            <a:spAutoFit/>
          </a:bodyPr>
          <a:lstStyle/>
          <a:p>
            <a:r>
              <a:rPr lang="en-US" sz="3102" b="1" dirty="0">
                <a:solidFill>
                  <a:srgbClr val="800000"/>
                </a:solidFill>
                <a:cs typeface="Arial"/>
              </a:rPr>
              <a:t>What helps or hurts marriages also applies to business relationships</a:t>
            </a:r>
          </a:p>
          <a:p>
            <a:endParaRPr lang="en-US" sz="2327" b="1" dirty="0">
              <a:solidFill>
                <a:srgbClr val="800000"/>
              </a:solidFill>
              <a:cs typeface="Arial"/>
            </a:endParaRPr>
          </a:p>
          <a:p>
            <a:pPr marL="277006" indent="-277006">
              <a:buFont typeface="Arial"/>
              <a:buChar char="•"/>
            </a:pPr>
            <a:r>
              <a:rPr lang="en-US" sz="1745" b="1" dirty="0">
                <a:solidFill>
                  <a:srgbClr val="800000"/>
                </a:solidFill>
                <a:cs typeface="Arial"/>
              </a:rPr>
              <a:t>HURTS</a:t>
            </a:r>
          </a:p>
          <a:p>
            <a:pPr marL="720216" lvl="1" indent="-277006">
              <a:buFont typeface="Arial"/>
              <a:buChar char="•"/>
            </a:pPr>
            <a:r>
              <a:rPr lang="en-US" sz="1745" dirty="0">
                <a:cs typeface="Arial"/>
              </a:rPr>
              <a:t>Criticizes character instead of complain about specific behavior</a:t>
            </a:r>
          </a:p>
          <a:p>
            <a:pPr marL="720216" lvl="1" indent="-277006">
              <a:buFont typeface="Arial"/>
              <a:buChar char="•"/>
            </a:pPr>
            <a:r>
              <a:rPr lang="en-US" sz="1745" dirty="0">
                <a:cs typeface="Arial"/>
              </a:rPr>
              <a:t>Contempt breeds contempt – insulting and “thing-ifying”</a:t>
            </a:r>
          </a:p>
          <a:p>
            <a:pPr marL="720216" lvl="1" indent="-277006">
              <a:buFont typeface="Arial"/>
              <a:buChar char="•"/>
            </a:pPr>
            <a:r>
              <a:rPr lang="en-US" sz="1745" dirty="0">
                <a:cs typeface="Arial"/>
              </a:rPr>
              <a:t>Defensive in response to criticism, escalates conflict</a:t>
            </a:r>
          </a:p>
          <a:p>
            <a:pPr marL="720216" lvl="1" indent="-277006">
              <a:buFont typeface="Arial"/>
              <a:buChar char="•"/>
            </a:pPr>
            <a:r>
              <a:rPr lang="en-US" sz="1745" dirty="0">
                <a:cs typeface="Arial"/>
              </a:rPr>
              <a:t>Stonewalling: withdraws when feeling overwhelmed</a:t>
            </a:r>
          </a:p>
          <a:p>
            <a:pPr marL="720216" lvl="1" indent="-277006">
              <a:buFont typeface="Arial"/>
              <a:buChar char="•"/>
            </a:pPr>
            <a:r>
              <a:rPr lang="en-US" sz="1745" dirty="0">
                <a:cs typeface="Arial"/>
              </a:rPr>
              <a:t>Negative spiral when corrosive forces outweigh positive</a:t>
            </a:r>
          </a:p>
          <a:p>
            <a:endParaRPr lang="en-US" sz="1745" b="1" dirty="0">
              <a:solidFill>
                <a:srgbClr val="800000"/>
              </a:solidFill>
              <a:cs typeface="Arial"/>
            </a:endParaRPr>
          </a:p>
          <a:p>
            <a:pPr marL="277006" indent="-277006">
              <a:buFont typeface="Arial"/>
              <a:buChar char="•"/>
            </a:pPr>
            <a:r>
              <a:rPr lang="en-US" sz="1745" b="1" dirty="0">
                <a:solidFill>
                  <a:srgbClr val="800000"/>
                </a:solidFill>
                <a:cs typeface="Arial"/>
              </a:rPr>
              <a:t>HELPS</a:t>
            </a:r>
            <a:r>
              <a:rPr lang="en-US" sz="1745" dirty="0">
                <a:cs typeface="Arial"/>
              </a:rPr>
              <a:t>	</a:t>
            </a:r>
          </a:p>
          <a:p>
            <a:pPr marL="720216" lvl="1" indent="-277006">
              <a:buFont typeface="Arial"/>
              <a:buChar char="•"/>
            </a:pPr>
            <a:r>
              <a:rPr lang="en-US" sz="1745" dirty="0">
                <a:cs typeface="Arial"/>
              </a:rPr>
              <a:t>Positivity: joke, appreciate, accept, repair, empathize, care</a:t>
            </a:r>
          </a:p>
          <a:p>
            <a:pPr marL="720216" lvl="1" indent="-277006">
              <a:buFont typeface="Arial"/>
              <a:buChar char="•"/>
            </a:pPr>
            <a:r>
              <a:rPr lang="en-US" sz="1745" dirty="0">
                <a:cs typeface="Arial"/>
              </a:rPr>
              <a:t>Complaints are specific about behaviors</a:t>
            </a:r>
          </a:p>
          <a:p>
            <a:pPr marL="720216" lvl="1" indent="-277006">
              <a:buFont typeface="Arial"/>
              <a:buChar char="•"/>
            </a:pPr>
            <a:r>
              <a:rPr lang="en-US" sz="1745" dirty="0">
                <a:cs typeface="Arial"/>
              </a:rPr>
              <a:t>Avoidant couples can agree to disagree, accept the positive</a:t>
            </a:r>
          </a:p>
          <a:p>
            <a:pPr marL="720216" lvl="1" indent="-277006">
              <a:buFont typeface="Arial"/>
              <a:buChar char="•"/>
            </a:pPr>
            <a:r>
              <a:rPr lang="en-US" sz="1745" dirty="0">
                <a:cs typeface="Arial"/>
              </a:rPr>
              <a:t>Volatile couples have heated arguments but can view as equals, be warm and loving, marriage emphasizes and strengthens individuality</a:t>
            </a:r>
          </a:p>
          <a:p>
            <a:pPr marL="720216" lvl="1" indent="-277006">
              <a:buFont typeface="Arial"/>
              <a:buChar char="•"/>
            </a:pPr>
            <a:r>
              <a:rPr lang="en-US" sz="1745" dirty="0">
                <a:cs typeface="Arial"/>
              </a:rPr>
              <a:t>Validating couples: mutual respect, compromise, non-coercive, “we” over “me”</a:t>
            </a:r>
          </a:p>
          <a:p>
            <a:pPr marL="720216" lvl="1" indent="-277006">
              <a:buFont typeface="Arial"/>
              <a:buChar char="•"/>
            </a:pPr>
            <a:r>
              <a:rPr lang="en-US" sz="1745" dirty="0">
                <a:cs typeface="Arial"/>
              </a:rPr>
              <a:t>5:1 ratio of positive to negative interactions, no matter the style</a:t>
            </a:r>
          </a:p>
          <a:p>
            <a:pPr marL="720216" lvl="1" indent="-277006">
              <a:buFont typeface="Arial"/>
              <a:buChar char="•"/>
            </a:pPr>
            <a:endParaRPr lang="en-US" sz="1745" dirty="0">
              <a:latin typeface="Arial"/>
              <a:cs typeface="Arial"/>
            </a:endParaRPr>
          </a:p>
          <a:p>
            <a:endParaRPr lang="en-US" sz="1745" dirty="0">
              <a:latin typeface="Arial"/>
              <a:cs typeface="Arial"/>
            </a:endParaRPr>
          </a:p>
          <a:p>
            <a:pPr marL="277006" indent="-277006">
              <a:buFont typeface="Arial"/>
              <a:buChar char="•"/>
            </a:pPr>
            <a:endParaRPr lang="en-US" sz="1745" dirty="0"/>
          </a:p>
        </p:txBody>
      </p:sp>
    </p:spTree>
    <p:extLst>
      <p:ext uri="{BB962C8B-B14F-4D97-AF65-F5344CB8AC3E}">
        <p14:creationId xmlns:p14="http://schemas.microsoft.com/office/powerpoint/2010/main" val="2105641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94" y="502244"/>
            <a:ext cx="8412544" cy="5087246"/>
          </a:xfrm>
          <a:prstGeom prst="rect">
            <a:avLst/>
          </a:prstGeom>
        </p:spPr>
        <p:txBody>
          <a:bodyPr wrap="square">
            <a:spAutoFit/>
          </a:bodyPr>
          <a:lstStyle/>
          <a:p>
            <a:r>
              <a:rPr lang="en-US" sz="3490" b="1" dirty="0">
                <a:solidFill>
                  <a:srgbClr val="800000"/>
                </a:solidFill>
              </a:rPr>
              <a:t>Some recurring themes:</a:t>
            </a:r>
          </a:p>
          <a:p>
            <a:endParaRPr lang="en-US" sz="1066" dirty="0"/>
          </a:p>
          <a:p>
            <a:pPr marL="277006" indent="-277006">
              <a:buFont typeface="Arial"/>
              <a:buChar char="•"/>
            </a:pPr>
            <a:r>
              <a:rPr lang="en-US" sz="2327" dirty="0"/>
              <a:t>My husband’s father </a:t>
            </a:r>
            <a:r>
              <a:rPr lang="en-US" sz="2327" b="1" dirty="0"/>
              <a:t>made promises he won’t keep</a:t>
            </a:r>
            <a:r>
              <a:rPr lang="en-US" sz="2327" dirty="0"/>
              <a:t>, is completely in control of the finances and stock</a:t>
            </a:r>
          </a:p>
          <a:p>
            <a:pPr marL="277006" indent="-277006">
              <a:buFont typeface="Arial"/>
              <a:buChar char="•"/>
            </a:pPr>
            <a:r>
              <a:rPr lang="en-US" sz="2327" dirty="0"/>
              <a:t>My father was given company by his father; he wants to sell to me, for a high price </a:t>
            </a:r>
            <a:r>
              <a:rPr lang="en-US" sz="2327" b="1" dirty="0"/>
              <a:t>based on what I made happen </a:t>
            </a:r>
            <a:r>
              <a:rPr lang="en-US" sz="2327" dirty="0"/>
              <a:t>here</a:t>
            </a:r>
          </a:p>
          <a:p>
            <a:pPr marL="277006" indent="-277006">
              <a:buFont typeface="Arial"/>
              <a:buChar char="•"/>
            </a:pPr>
            <a:r>
              <a:rPr lang="en-US" sz="2327" dirty="0"/>
              <a:t>My siblings own stock but don’t work here; </a:t>
            </a:r>
            <a:r>
              <a:rPr lang="en-US" sz="2327" b="1" dirty="0"/>
              <a:t>I take all the risk and they demand dividends</a:t>
            </a:r>
          </a:p>
          <a:p>
            <a:pPr marL="277006" indent="-277006">
              <a:buFont typeface="Arial"/>
              <a:buChar char="•"/>
            </a:pPr>
            <a:r>
              <a:rPr lang="en-US" sz="2327" dirty="0"/>
              <a:t>We can’t retain talent because there’s </a:t>
            </a:r>
            <a:r>
              <a:rPr lang="en-US" sz="2327" b="1" dirty="0"/>
              <a:t>no room at the top</a:t>
            </a:r>
          </a:p>
          <a:p>
            <a:pPr marL="277006" indent="-277006">
              <a:buFont typeface="Arial"/>
              <a:buChar char="•"/>
            </a:pPr>
            <a:r>
              <a:rPr lang="en-US" sz="2327" dirty="0"/>
              <a:t>The business is </a:t>
            </a:r>
            <a:r>
              <a:rPr lang="en-US" sz="2327" b="1" dirty="0"/>
              <a:t>safety net for family </a:t>
            </a:r>
            <a:r>
              <a:rPr lang="en-US" sz="2327" dirty="0"/>
              <a:t>that can’t do better</a:t>
            </a:r>
          </a:p>
          <a:p>
            <a:pPr marL="277006" indent="-277006">
              <a:buFont typeface="Arial"/>
              <a:buChar char="•"/>
            </a:pPr>
            <a:r>
              <a:rPr lang="en-US" sz="2327" dirty="0"/>
              <a:t>It was </a:t>
            </a:r>
            <a:r>
              <a:rPr lang="en-US" sz="2327" b="1" dirty="0"/>
              <a:t>expected that I’d work </a:t>
            </a:r>
            <a:r>
              <a:rPr lang="en-US" sz="2327" dirty="0"/>
              <a:t>here; nobody asked if I wanted to</a:t>
            </a:r>
          </a:p>
          <a:p>
            <a:pPr marL="277006" indent="-277006">
              <a:buFont typeface="Arial"/>
              <a:buChar char="•"/>
            </a:pPr>
            <a:r>
              <a:rPr lang="en-US" sz="2327" dirty="0"/>
              <a:t>If I </a:t>
            </a:r>
            <a:r>
              <a:rPr lang="en-US" sz="2327" b="1" dirty="0"/>
              <a:t>leave the company </a:t>
            </a:r>
            <a:r>
              <a:rPr lang="en-US" sz="2327" dirty="0"/>
              <a:t>I could be </a:t>
            </a:r>
            <a:r>
              <a:rPr lang="en-US" sz="2327" b="1" dirty="0"/>
              <a:t>out of the family</a:t>
            </a:r>
          </a:p>
          <a:p>
            <a:pPr marL="277006" indent="-277006">
              <a:buFont typeface="Arial"/>
              <a:buChar char="•"/>
            </a:pPr>
            <a:r>
              <a:rPr lang="en-US" sz="2327" dirty="0"/>
              <a:t>Everyone assumes I only </a:t>
            </a:r>
            <a:r>
              <a:rPr lang="en-US" sz="2327" b="1" dirty="0"/>
              <a:t>got the job because I’m family</a:t>
            </a:r>
          </a:p>
          <a:p>
            <a:endParaRPr lang="en-US" sz="2327" dirty="0"/>
          </a:p>
        </p:txBody>
      </p:sp>
    </p:spTree>
    <p:extLst>
      <p:ext uri="{BB962C8B-B14F-4D97-AF65-F5344CB8AC3E}">
        <p14:creationId xmlns:p14="http://schemas.microsoft.com/office/powerpoint/2010/main" val="297559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00" y="315428"/>
            <a:ext cx="3502737" cy="4028026"/>
          </a:xfrm>
          <a:prstGeom prst="rect">
            <a:avLst/>
          </a:prstGeom>
          <a:noFill/>
        </p:spPr>
        <p:txBody>
          <a:bodyPr wrap="square" rtlCol="0">
            <a:spAutoFit/>
          </a:bodyPr>
          <a:lstStyle/>
          <a:p>
            <a:r>
              <a:rPr lang="en-US" sz="4265" dirty="0">
                <a:solidFill>
                  <a:srgbClr val="800000"/>
                </a:solidFill>
                <a:latin typeface="+mj-lt"/>
                <a:cs typeface="Arial"/>
              </a:rPr>
              <a:t>Some Perspectives </a:t>
            </a:r>
          </a:p>
          <a:p>
            <a:r>
              <a:rPr lang="en-US" sz="4265" dirty="0">
                <a:solidFill>
                  <a:srgbClr val="800000"/>
                </a:solidFill>
                <a:latin typeface="+mj-lt"/>
                <a:cs typeface="Arial"/>
              </a:rPr>
              <a:t>to Help You Advise </a:t>
            </a:r>
          </a:p>
          <a:p>
            <a:r>
              <a:rPr lang="en-US" sz="4265" dirty="0">
                <a:solidFill>
                  <a:srgbClr val="800000"/>
                </a:solidFill>
                <a:latin typeface="+mj-lt"/>
                <a:cs typeface="Arial"/>
              </a:rPr>
              <a:t>Family Owned </a:t>
            </a:r>
          </a:p>
          <a:p>
            <a:r>
              <a:rPr lang="en-US" sz="4265" dirty="0">
                <a:solidFill>
                  <a:srgbClr val="800000"/>
                </a:solidFill>
                <a:latin typeface="+mj-lt"/>
                <a:cs typeface="Arial"/>
              </a:rPr>
              <a:t>Companies</a:t>
            </a:r>
          </a:p>
        </p:txBody>
      </p:sp>
      <p:sp>
        <p:nvSpPr>
          <p:cNvPr id="5" name="TextBox 4"/>
          <p:cNvSpPr txBox="1"/>
          <p:nvPr/>
        </p:nvSpPr>
        <p:spPr>
          <a:xfrm>
            <a:off x="366694" y="4598750"/>
            <a:ext cx="5426101" cy="984629"/>
          </a:xfrm>
          <a:prstGeom prst="rect">
            <a:avLst/>
          </a:prstGeom>
          <a:noFill/>
        </p:spPr>
        <p:txBody>
          <a:bodyPr wrap="square" rtlCol="0">
            <a:spAutoFit/>
          </a:bodyPr>
          <a:lstStyle/>
          <a:p>
            <a:r>
              <a:rPr lang="en-US" sz="3490" dirty="0"/>
              <a:t>Presented by Ira Bryck</a:t>
            </a:r>
          </a:p>
          <a:p>
            <a:r>
              <a:rPr lang="en-US" sz="2327" dirty="0">
                <a:solidFill>
                  <a:srgbClr val="800000"/>
                </a:solidFill>
              </a:rPr>
              <a:t>		</a:t>
            </a:r>
            <a:endParaRPr lang="en-US" sz="2327" dirty="0">
              <a:solidFill>
                <a:schemeClr val="tx1">
                  <a:lumMod val="95000"/>
                  <a:lumOff val="5000"/>
                </a:schemeClr>
              </a:solidFill>
            </a:endParaRPr>
          </a:p>
        </p:txBody>
      </p:sp>
      <p:pic>
        <p:nvPicPr>
          <p:cNvPr id="8" name="Picture 7" descr="family-farm-e133238479248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442" y="470057"/>
            <a:ext cx="4838994" cy="3222770"/>
          </a:xfrm>
          <a:prstGeom prst="rect">
            <a:avLst/>
          </a:prstGeom>
        </p:spPr>
      </p:pic>
    </p:spTree>
    <p:extLst>
      <p:ext uri="{BB962C8B-B14F-4D97-AF65-F5344CB8AC3E}">
        <p14:creationId xmlns:p14="http://schemas.microsoft.com/office/powerpoint/2010/main" val="368909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104775"/>
            <a:ext cx="98496" cy="166211"/>
          </a:xfrm>
          <a:noFill/>
          <a:ln/>
        </p:spPr>
        <p:txBody>
          <a:bodyPr>
            <a:normAutofit fontScale="90000"/>
          </a:bodyPr>
          <a:lstStyle/>
          <a:p>
            <a:r>
              <a:rPr lang="en-US" dirty="0"/>
              <a:t>  </a:t>
            </a:r>
          </a:p>
        </p:txBody>
      </p:sp>
      <p:sp>
        <p:nvSpPr>
          <p:cNvPr id="19459" name="Rectangle 3"/>
          <p:cNvSpPr>
            <a:spLocks noGrp="1" noChangeArrowheads="1"/>
          </p:cNvSpPr>
          <p:nvPr>
            <p:ph type="subTitle" idx="1"/>
          </p:nvPr>
        </p:nvSpPr>
        <p:spPr>
          <a:xfrm>
            <a:off x="98496" y="215583"/>
            <a:ext cx="8766104" cy="6371431"/>
          </a:xfrm>
          <a:noFill/>
          <a:ln/>
        </p:spPr>
        <p:txBody>
          <a:bodyPr>
            <a:normAutofit/>
          </a:bodyPr>
          <a:lstStyle/>
          <a:p>
            <a:pPr marL="50785" indent="1539" algn="l"/>
            <a:endParaRPr lang="en-US" b="1" dirty="0">
              <a:solidFill>
                <a:srgbClr val="800000"/>
              </a:solidFill>
              <a:effectLst/>
              <a:latin typeface="Arial" charset="0"/>
            </a:endParaRPr>
          </a:p>
          <a:p>
            <a:pPr marL="50785" indent="1539" algn="l"/>
            <a:r>
              <a:rPr lang="en-US" sz="2714" dirty="0">
                <a:solidFill>
                  <a:srgbClr val="800000"/>
                </a:solidFill>
                <a:latin typeface="Arial" charset="0"/>
              </a:rPr>
              <a:t>The Diet, Exercise and No Smoking of Family Business 									</a:t>
            </a:r>
            <a:r>
              <a:rPr lang="en-US" sz="1357" b="1" dirty="0">
                <a:solidFill>
                  <a:srgbClr val="800000"/>
                </a:solidFill>
                <a:latin typeface="Arial" charset="0"/>
              </a:rPr>
              <a:t>– Dr. Joseph Astrachan, Kennesaw College</a:t>
            </a:r>
          </a:p>
          <a:p>
            <a:pPr marL="50785" indent="1539" algn="l"/>
            <a:endParaRPr lang="en-US" sz="1551" b="1" dirty="0">
              <a:solidFill>
                <a:srgbClr val="800000"/>
              </a:solidFill>
              <a:latin typeface="Arial" charset="0"/>
            </a:endParaRPr>
          </a:p>
          <a:p>
            <a:pPr marL="493995" indent="-443210" algn="l">
              <a:buFont typeface="Arial"/>
              <a:buChar char="•"/>
            </a:pPr>
            <a:r>
              <a:rPr lang="en-US" sz="2714" dirty="0">
                <a:solidFill>
                  <a:schemeClr val="tx1"/>
                </a:solidFill>
                <a:latin typeface="Arial" charset="0"/>
              </a:rPr>
              <a:t>Family meetings</a:t>
            </a:r>
          </a:p>
          <a:p>
            <a:pPr marL="493995" indent="-443210" algn="l">
              <a:buFont typeface="Arial"/>
              <a:buChar char="•"/>
            </a:pPr>
            <a:r>
              <a:rPr lang="en-US" sz="2714" dirty="0">
                <a:solidFill>
                  <a:schemeClr val="tx1"/>
                </a:solidFill>
                <a:latin typeface="Arial" charset="0"/>
              </a:rPr>
              <a:t>Strategic planning</a:t>
            </a:r>
          </a:p>
          <a:p>
            <a:pPr marL="493995" indent="-443210" algn="l">
              <a:buFont typeface="Arial"/>
              <a:buChar char="•"/>
            </a:pPr>
            <a:r>
              <a:rPr lang="en-US" sz="2714" dirty="0">
                <a:solidFill>
                  <a:schemeClr val="tx1"/>
                </a:solidFill>
                <a:latin typeface="Arial" charset="0"/>
              </a:rPr>
              <a:t>Outside board of directors or advisors</a:t>
            </a:r>
          </a:p>
          <a:p>
            <a:pPr marL="50785" indent="1539" algn="l"/>
            <a:endParaRPr lang="en-US" sz="1163" dirty="0">
              <a:solidFill>
                <a:schemeClr val="tx1"/>
              </a:solidFill>
              <a:latin typeface="Arial" charset="0"/>
            </a:endParaRPr>
          </a:p>
          <a:p>
            <a:pPr marL="50785" indent="1539" algn="l"/>
            <a:endParaRPr lang="en-US" sz="1163" dirty="0">
              <a:solidFill>
                <a:schemeClr val="tx1"/>
              </a:solidFill>
              <a:latin typeface="Arial" charset="0"/>
            </a:endParaRPr>
          </a:p>
          <a:p>
            <a:pPr marL="50785" indent="1539" algn="l"/>
            <a:endParaRPr lang="en-US" sz="1163" dirty="0">
              <a:solidFill>
                <a:schemeClr val="tx1"/>
              </a:solidFill>
              <a:latin typeface="Arial" charset="0"/>
            </a:endParaRPr>
          </a:p>
          <a:p>
            <a:pPr marL="50785" indent="1539" algn="l"/>
            <a:r>
              <a:rPr lang="en-US" sz="1939" dirty="0">
                <a:solidFill>
                  <a:srgbClr val="800000"/>
                </a:solidFill>
                <a:latin typeface="Arial" charset="0"/>
              </a:rPr>
              <a:t>Most other “best practices” are not proven to contribute to successful succession (i.e.: 3-5 years of outside experience, family councils and constitutions).</a:t>
            </a:r>
          </a:p>
          <a:p>
            <a:pPr marL="50785" indent="1539" algn="l"/>
            <a:endParaRPr lang="en-US" sz="1939" dirty="0">
              <a:solidFill>
                <a:srgbClr val="800000"/>
              </a:solidFill>
              <a:latin typeface="Arial" charset="0"/>
            </a:endParaRPr>
          </a:p>
          <a:p>
            <a:pPr marL="50785" indent="1539" algn="l"/>
            <a:r>
              <a:rPr lang="en-US" sz="1939" dirty="0">
                <a:solidFill>
                  <a:srgbClr val="800000"/>
                </a:solidFill>
                <a:latin typeface="Arial" charset="0"/>
              </a:rPr>
              <a:t>But close family relationships, and ability to have flexible earthquake proofing, does help.</a:t>
            </a:r>
          </a:p>
        </p:txBody>
      </p:sp>
    </p:spTree>
    <p:extLst>
      <p:ext uri="{BB962C8B-B14F-4D97-AF65-F5344CB8AC3E}">
        <p14:creationId xmlns:p14="http://schemas.microsoft.com/office/powerpoint/2010/main" val="130256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104775"/>
            <a:ext cx="98496" cy="166211"/>
          </a:xfrm>
          <a:noFill/>
          <a:ln/>
        </p:spPr>
        <p:txBody>
          <a:bodyPr>
            <a:normAutofit fontScale="90000"/>
          </a:bodyPr>
          <a:lstStyle/>
          <a:p>
            <a:r>
              <a:rPr lang="en-US" dirty="0"/>
              <a:t>  </a:t>
            </a:r>
          </a:p>
        </p:txBody>
      </p:sp>
      <p:sp>
        <p:nvSpPr>
          <p:cNvPr id="19459" name="Rectangle 3"/>
          <p:cNvSpPr>
            <a:spLocks noGrp="1" noChangeArrowheads="1"/>
          </p:cNvSpPr>
          <p:nvPr>
            <p:ph type="subTitle" idx="1"/>
          </p:nvPr>
        </p:nvSpPr>
        <p:spPr>
          <a:xfrm>
            <a:off x="98496" y="215583"/>
            <a:ext cx="8655297" cy="6371431"/>
          </a:xfrm>
          <a:noFill/>
          <a:ln/>
        </p:spPr>
        <p:txBody>
          <a:bodyPr>
            <a:noAutofit/>
          </a:bodyPr>
          <a:lstStyle/>
          <a:p>
            <a:pPr marL="50785" algn="l"/>
            <a:r>
              <a:rPr lang="en-US" b="1" dirty="0">
                <a:solidFill>
                  <a:srgbClr val="800000"/>
                </a:solidFill>
              </a:rPr>
              <a:t>F</a:t>
            </a:r>
            <a:r>
              <a:rPr lang="en-US" b="1" dirty="0">
                <a:solidFill>
                  <a:srgbClr val="800000"/>
                </a:solidFill>
                <a:effectLst/>
              </a:rPr>
              <a:t>amily </a:t>
            </a:r>
            <a:r>
              <a:rPr lang="en-US" b="1" dirty="0">
                <a:solidFill>
                  <a:srgbClr val="800000"/>
                </a:solidFill>
              </a:rPr>
              <a:t>c</a:t>
            </a:r>
            <a:r>
              <a:rPr lang="en-US" b="1" dirty="0">
                <a:solidFill>
                  <a:srgbClr val="800000"/>
                </a:solidFill>
                <a:effectLst/>
              </a:rPr>
              <a:t>ouncil to improve family strategy</a:t>
            </a:r>
            <a:endParaRPr lang="en-US" dirty="0">
              <a:solidFill>
                <a:schemeClr val="tx1"/>
              </a:solidFill>
              <a:effectLst/>
            </a:endParaRPr>
          </a:p>
          <a:p>
            <a:pPr marL="383192" indent="-332407" algn="l">
              <a:buFont typeface="Arial"/>
              <a:buChar char="•"/>
            </a:pPr>
            <a:r>
              <a:rPr lang="en-US" sz="1939" dirty="0">
                <a:solidFill>
                  <a:schemeClr val="tx1"/>
                </a:solidFill>
              </a:rPr>
              <a:t>FAMILY</a:t>
            </a:r>
            <a:r>
              <a:rPr lang="ja-JP" altLang="en-US" sz="1939" dirty="0">
                <a:solidFill>
                  <a:schemeClr val="tx1"/>
                </a:solidFill>
              </a:rPr>
              <a:t>’</a:t>
            </a:r>
            <a:r>
              <a:rPr lang="en-US" sz="1939" dirty="0">
                <a:solidFill>
                  <a:schemeClr val="tx1"/>
                </a:solidFill>
              </a:rPr>
              <a:t>S STRATEGIC PLANNING, doesn’t operate biz</a:t>
            </a:r>
          </a:p>
          <a:p>
            <a:pPr marL="383192" indent="-332407" algn="l">
              <a:buFont typeface="Arial"/>
              <a:buChar char="•"/>
            </a:pPr>
            <a:r>
              <a:rPr lang="en-US" sz="1939" dirty="0">
                <a:solidFill>
                  <a:schemeClr val="tx1"/>
                </a:solidFill>
              </a:rPr>
              <a:t>FORMULATES FAMILY MISSION STATEMENT how family sees itself and its role in company's future</a:t>
            </a:r>
          </a:p>
          <a:p>
            <a:pPr marL="383192" indent="-332407" algn="l">
              <a:buFont typeface="Arial"/>
              <a:buChar char="•"/>
            </a:pPr>
            <a:r>
              <a:rPr lang="en-US" sz="1939" dirty="0">
                <a:solidFill>
                  <a:schemeClr val="tx1"/>
                </a:solidFill>
              </a:rPr>
              <a:t>CREATES POLICIES (or suggests to board) concerning: family participation, compensation, advancement, conduct, sharing financial info, entry &amp; exit strategies, education, substance abuse, distribution of profits and stock</a:t>
            </a:r>
          </a:p>
          <a:p>
            <a:pPr marL="383192" indent="-332407" algn="l">
              <a:buFont typeface="Arial"/>
              <a:buChar char="•"/>
            </a:pPr>
            <a:r>
              <a:rPr lang="en-US" sz="1939" dirty="0">
                <a:solidFill>
                  <a:schemeClr val="tx1"/>
                </a:solidFill>
              </a:rPr>
              <a:t>ORGANIZES ESTATE PLANNING for family members</a:t>
            </a:r>
          </a:p>
          <a:p>
            <a:pPr marL="383192" indent="-332407" algn="l">
              <a:buFont typeface="Arial"/>
              <a:buChar char="•"/>
            </a:pPr>
            <a:r>
              <a:rPr lang="en-US" sz="1939" dirty="0">
                <a:solidFill>
                  <a:schemeClr val="tx1"/>
                </a:solidFill>
              </a:rPr>
              <a:t>SUPPORTS FAMILY</a:t>
            </a:r>
            <a:r>
              <a:rPr lang="ja-JP" altLang="en-US" sz="1939" dirty="0">
                <a:solidFill>
                  <a:schemeClr val="tx1"/>
                </a:solidFill>
              </a:rPr>
              <a:t>’</a:t>
            </a:r>
            <a:r>
              <a:rPr lang="en-US" sz="1939" dirty="0">
                <a:solidFill>
                  <a:schemeClr val="tx1"/>
                </a:solidFill>
              </a:rPr>
              <a:t>S  CIVIC /PHILANTHROPIC role in society: work together on projects, including charitable giving, venture forum, family foundation</a:t>
            </a:r>
          </a:p>
          <a:p>
            <a:pPr marL="383192" indent="-332407" algn="l">
              <a:buFont typeface="Arial"/>
              <a:buChar char="•"/>
            </a:pPr>
            <a:r>
              <a:rPr lang="en-US" sz="1939" dirty="0">
                <a:solidFill>
                  <a:schemeClr val="tx1"/>
                </a:solidFill>
              </a:rPr>
              <a:t>COMMUNICATES family culture, history, tradition, ethics, values</a:t>
            </a:r>
          </a:p>
          <a:p>
            <a:pPr marL="383192" indent="-332407" algn="l">
              <a:buFont typeface="Arial"/>
              <a:buChar char="•"/>
            </a:pPr>
            <a:r>
              <a:rPr lang="en-US" sz="1939" dirty="0">
                <a:solidFill>
                  <a:schemeClr val="tx1"/>
                </a:solidFill>
              </a:rPr>
              <a:t>EDUCATES FAMILY about responsibility as owners, how family impacts business</a:t>
            </a:r>
          </a:p>
          <a:p>
            <a:pPr marL="383192" indent="-332407" algn="l">
              <a:buFont typeface="Arial"/>
              <a:buChar char="•"/>
            </a:pPr>
            <a:r>
              <a:rPr lang="en-US" sz="1939" dirty="0">
                <a:solidFill>
                  <a:schemeClr val="tx1"/>
                </a:solidFill>
              </a:rPr>
              <a:t>HELPS ELIMINATE SECRET informal, impromptu decisions, stable structure for problem / conflict resolution </a:t>
            </a:r>
          </a:p>
          <a:p>
            <a:pPr marL="383192" indent="-332407" algn="l">
              <a:buFont typeface="Arial"/>
              <a:buChar char="•"/>
            </a:pPr>
            <a:r>
              <a:rPr lang="en-US" sz="1939" dirty="0">
                <a:solidFill>
                  <a:schemeClr val="tx1"/>
                </a:solidFill>
              </a:rPr>
              <a:t>ESTABLISH DURING FAMILY RETREAT meet monthly. Begin w/ professional, rotate facilitation by family, developing  leadership</a:t>
            </a:r>
          </a:p>
          <a:p>
            <a:pPr marL="383192" indent="-332407" algn="l">
              <a:buFont typeface="Arial"/>
              <a:buChar char="•"/>
            </a:pPr>
            <a:r>
              <a:rPr lang="en-US" sz="1939" dirty="0">
                <a:solidFill>
                  <a:schemeClr val="tx1"/>
                </a:solidFill>
              </a:rPr>
              <a:t>INCLUDES ALL FAMILY in &amp; out of business (14 +)</a:t>
            </a:r>
          </a:p>
        </p:txBody>
      </p:sp>
    </p:spTree>
    <p:extLst>
      <p:ext uri="{BB962C8B-B14F-4D97-AF65-F5344CB8AC3E}">
        <p14:creationId xmlns:p14="http://schemas.microsoft.com/office/powerpoint/2010/main" val="361065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0" y="104775"/>
            <a:ext cx="8766104" cy="6328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722" tIns="43092" rIns="87722" bIns="43092"/>
          <a:lstStyle/>
          <a:p>
            <a:pPr marL="104647" indent="1539">
              <a:spcBef>
                <a:spcPct val="20000"/>
              </a:spcBef>
              <a:buClr>
                <a:schemeClr val="tx2"/>
              </a:buClr>
              <a:buSzPct val="75000"/>
            </a:pPr>
            <a:r>
              <a:rPr lang="en-US" sz="1745" b="1" dirty="0">
                <a:solidFill>
                  <a:srgbClr val="800000"/>
                </a:solidFill>
              </a:rPr>
              <a:t>CORPORATE CULTURE</a:t>
            </a:r>
            <a:r>
              <a:rPr lang="en-US" sz="2520" b="1" dirty="0">
                <a:solidFill>
                  <a:srgbClr val="800000"/>
                </a:solidFill>
              </a:rPr>
              <a:t> </a:t>
            </a:r>
            <a:r>
              <a:rPr lang="en-US" sz="1745" b="1" dirty="0">
                <a:solidFill>
                  <a:srgbClr val="800000"/>
                </a:solidFill>
              </a:rPr>
              <a:t>discussion questions</a:t>
            </a:r>
            <a:r>
              <a:rPr lang="en-US" sz="1939" b="1" dirty="0">
                <a:solidFill>
                  <a:srgbClr val="800000"/>
                </a:solidFill>
              </a:rPr>
              <a:t>:</a:t>
            </a:r>
            <a:endParaRPr lang="en-US" sz="1745" b="1" dirty="0">
              <a:solidFill>
                <a:srgbClr val="800000"/>
              </a:solidFill>
            </a:endParaRPr>
          </a:p>
          <a:p>
            <a:pPr marL="104647" indent="1539">
              <a:spcBef>
                <a:spcPct val="20000"/>
              </a:spcBef>
              <a:buClr>
                <a:schemeClr val="tx2"/>
              </a:buClr>
              <a:buSzPct val="75000"/>
            </a:pPr>
            <a:r>
              <a:rPr lang="en-US" sz="582" b="1" dirty="0">
                <a:solidFill>
                  <a:srgbClr val="000000"/>
                </a:solidFill>
              </a:rPr>
              <a:t> </a:t>
            </a:r>
          </a:p>
          <a:p>
            <a:pPr marL="104647" indent="1539">
              <a:spcBef>
                <a:spcPct val="20000"/>
              </a:spcBef>
              <a:buClr>
                <a:schemeClr val="tx2"/>
              </a:buClr>
              <a:buSzPct val="75000"/>
            </a:pPr>
            <a:r>
              <a:rPr lang="en-US" sz="2424" b="1" dirty="0">
                <a:solidFill>
                  <a:srgbClr val="000000"/>
                </a:solidFill>
              </a:rPr>
              <a:t>When I die, I want to be remembered for _____</a:t>
            </a:r>
          </a:p>
          <a:p>
            <a:pPr marL="104647" indent="1539">
              <a:spcBef>
                <a:spcPct val="20000"/>
              </a:spcBef>
              <a:buClr>
                <a:schemeClr val="tx2"/>
              </a:buClr>
              <a:buSzPct val="75000"/>
            </a:pPr>
            <a:r>
              <a:rPr lang="en-US" sz="2714" b="1" dirty="0">
                <a:solidFill>
                  <a:srgbClr val="000000"/>
                </a:solidFill>
              </a:rPr>
              <a:t>	</a:t>
            </a:r>
            <a:r>
              <a:rPr lang="en-US" sz="1939" dirty="0">
                <a:solidFill>
                  <a:srgbClr val="000000"/>
                </a:solidFill>
              </a:rPr>
              <a:t>(I demonstrate this by ______)</a:t>
            </a:r>
            <a:endParaRPr lang="en-US" sz="1939" b="1" dirty="0">
              <a:solidFill>
                <a:srgbClr val="000000"/>
              </a:solidFill>
            </a:endParaRPr>
          </a:p>
          <a:p>
            <a:pPr marL="104647" indent="1539">
              <a:spcBef>
                <a:spcPct val="20000"/>
              </a:spcBef>
              <a:buClr>
                <a:schemeClr val="tx2"/>
              </a:buClr>
              <a:buSzPct val="75000"/>
            </a:pPr>
            <a:endParaRPr lang="en-US" sz="776" b="1" dirty="0">
              <a:solidFill>
                <a:srgbClr val="000000"/>
              </a:solidFill>
            </a:endParaRPr>
          </a:p>
          <a:p>
            <a:pPr marL="104647" indent="1539">
              <a:spcBef>
                <a:spcPct val="20000"/>
              </a:spcBef>
              <a:buClr>
                <a:schemeClr val="tx2"/>
              </a:buClr>
              <a:buSzPct val="75000"/>
            </a:pPr>
            <a:r>
              <a:rPr lang="en-US" sz="2424" b="1" dirty="0">
                <a:solidFill>
                  <a:srgbClr val="000000"/>
                </a:solidFill>
              </a:rPr>
              <a:t>If my company would cease to exist, </a:t>
            </a:r>
          </a:p>
          <a:p>
            <a:pPr marL="104647" indent="1539">
              <a:spcBef>
                <a:spcPct val="20000"/>
              </a:spcBef>
              <a:buClr>
                <a:schemeClr val="tx2"/>
              </a:buClr>
              <a:buSzPct val="75000"/>
            </a:pPr>
            <a:r>
              <a:rPr lang="en-US" sz="2424" b="1" dirty="0">
                <a:solidFill>
                  <a:srgbClr val="000000"/>
                </a:solidFill>
              </a:rPr>
              <a:t>they would like to be known for ________</a:t>
            </a:r>
          </a:p>
          <a:p>
            <a:pPr marL="104647" indent="1539">
              <a:spcBef>
                <a:spcPct val="20000"/>
              </a:spcBef>
              <a:buClr>
                <a:schemeClr val="tx2"/>
              </a:buClr>
              <a:buSzPct val="75000"/>
            </a:pPr>
            <a:r>
              <a:rPr lang="en-US" sz="2714" b="1" dirty="0">
                <a:solidFill>
                  <a:srgbClr val="000000"/>
                </a:solidFill>
              </a:rPr>
              <a:t>	</a:t>
            </a:r>
            <a:r>
              <a:rPr lang="en-US" sz="1939" dirty="0">
                <a:solidFill>
                  <a:srgbClr val="000000"/>
                </a:solidFill>
              </a:rPr>
              <a:t>(they demonstrate this by_______)</a:t>
            </a:r>
            <a:endParaRPr lang="en-US" sz="1939" b="1" dirty="0">
              <a:solidFill>
                <a:srgbClr val="000000"/>
              </a:solidFill>
            </a:endParaRPr>
          </a:p>
          <a:p>
            <a:pPr marL="104647" indent="1539">
              <a:spcBef>
                <a:spcPct val="20000"/>
              </a:spcBef>
              <a:buClr>
                <a:schemeClr val="tx2"/>
              </a:buClr>
              <a:buSzPct val="75000"/>
            </a:pPr>
            <a:endParaRPr lang="en-US" sz="776" b="1" dirty="0">
              <a:solidFill>
                <a:srgbClr val="000000"/>
              </a:solidFill>
            </a:endParaRPr>
          </a:p>
          <a:p>
            <a:pPr marL="104647" indent="1539">
              <a:spcBef>
                <a:spcPct val="20000"/>
              </a:spcBef>
              <a:buClr>
                <a:schemeClr val="tx2"/>
              </a:buClr>
              <a:buSzPct val="75000"/>
            </a:pPr>
            <a:r>
              <a:rPr lang="en-US" sz="2424" b="1" dirty="0">
                <a:solidFill>
                  <a:srgbClr val="000000"/>
                </a:solidFill>
              </a:rPr>
              <a:t>My company believes people stay committed because _________</a:t>
            </a:r>
          </a:p>
          <a:p>
            <a:pPr marL="104647" indent="1539">
              <a:spcBef>
                <a:spcPct val="20000"/>
              </a:spcBef>
              <a:buClr>
                <a:schemeClr val="tx2"/>
              </a:buClr>
              <a:buSzPct val="75000"/>
            </a:pPr>
            <a:r>
              <a:rPr lang="en-US" sz="2714" b="1" dirty="0">
                <a:solidFill>
                  <a:srgbClr val="000000"/>
                </a:solidFill>
              </a:rPr>
              <a:t>	</a:t>
            </a:r>
            <a:r>
              <a:rPr lang="en-US" sz="1939" dirty="0">
                <a:solidFill>
                  <a:srgbClr val="000000"/>
                </a:solidFill>
              </a:rPr>
              <a:t>(they demonstrate this belief by _______)</a:t>
            </a:r>
            <a:endParaRPr lang="en-US" sz="1939" b="1" dirty="0">
              <a:solidFill>
                <a:srgbClr val="000000"/>
              </a:solidFill>
            </a:endParaRPr>
          </a:p>
          <a:p>
            <a:pPr marL="104647" indent="1539">
              <a:spcBef>
                <a:spcPct val="20000"/>
              </a:spcBef>
              <a:buClr>
                <a:schemeClr val="tx2"/>
              </a:buClr>
              <a:buSzPct val="75000"/>
            </a:pPr>
            <a:endParaRPr lang="en-US" sz="776" b="1" dirty="0">
              <a:solidFill>
                <a:srgbClr val="000000"/>
              </a:solidFill>
            </a:endParaRPr>
          </a:p>
          <a:p>
            <a:pPr marL="104647" indent="1539">
              <a:spcBef>
                <a:spcPct val="20000"/>
              </a:spcBef>
              <a:buClr>
                <a:schemeClr val="tx2"/>
              </a:buClr>
              <a:buSzPct val="75000"/>
            </a:pPr>
            <a:r>
              <a:rPr lang="en-US" sz="2424" b="1" dirty="0">
                <a:solidFill>
                  <a:srgbClr val="000000"/>
                </a:solidFill>
              </a:rPr>
              <a:t>My company believes the big reason </a:t>
            </a:r>
          </a:p>
          <a:p>
            <a:pPr marL="104647" indent="1539">
              <a:spcBef>
                <a:spcPct val="20000"/>
              </a:spcBef>
              <a:buClr>
                <a:schemeClr val="tx2"/>
              </a:buClr>
              <a:buSzPct val="75000"/>
            </a:pPr>
            <a:r>
              <a:rPr lang="en-US" sz="2424" b="1" dirty="0">
                <a:solidFill>
                  <a:srgbClr val="000000"/>
                </a:solidFill>
              </a:rPr>
              <a:t>an employee leaves is because _____________</a:t>
            </a:r>
          </a:p>
          <a:p>
            <a:pPr marL="104647" indent="1539">
              <a:spcBef>
                <a:spcPct val="20000"/>
              </a:spcBef>
              <a:buClr>
                <a:schemeClr val="tx2"/>
              </a:buClr>
              <a:buSzPct val="75000"/>
            </a:pPr>
            <a:endParaRPr lang="en-US" sz="1163" b="1" dirty="0">
              <a:solidFill>
                <a:srgbClr val="000000"/>
              </a:solidFill>
            </a:endParaRPr>
          </a:p>
          <a:p>
            <a:pPr marL="104647" indent="1539">
              <a:spcBef>
                <a:spcPct val="20000"/>
              </a:spcBef>
              <a:buClr>
                <a:schemeClr val="tx2"/>
              </a:buClr>
              <a:buSzPct val="75000"/>
            </a:pPr>
            <a:endParaRPr lang="en-US" sz="1163" b="1" dirty="0">
              <a:solidFill>
                <a:srgbClr val="000000"/>
              </a:solidFill>
            </a:endParaRPr>
          </a:p>
          <a:p>
            <a:pPr marL="104647" indent="1539">
              <a:spcBef>
                <a:spcPct val="20000"/>
              </a:spcBef>
              <a:buClr>
                <a:schemeClr val="tx2"/>
              </a:buClr>
              <a:buSzPct val="75000"/>
            </a:pPr>
            <a:endParaRPr lang="en-US" sz="1163" b="1" dirty="0">
              <a:solidFill>
                <a:srgbClr val="000000"/>
              </a:solidFill>
            </a:endParaRPr>
          </a:p>
          <a:p>
            <a:pPr marL="104647" indent="1539">
              <a:spcBef>
                <a:spcPct val="20000"/>
              </a:spcBef>
              <a:buClr>
                <a:schemeClr val="tx2"/>
              </a:buClr>
              <a:buSzPct val="75000"/>
            </a:pPr>
            <a:endParaRPr lang="en-US" sz="1163" b="1" dirty="0">
              <a:solidFill>
                <a:srgbClr val="000000"/>
              </a:solidFill>
            </a:endParaRPr>
          </a:p>
          <a:p>
            <a:pPr marL="104647" indent="1539">
              <a:spcBef>
                <a:spcPct val="20000"/>
              </a:spcBef>
              <a:buClr>
                <a:schemeClr val="tx2"/>
              </a:buClr>
              <a:buSzPct val="75000"/>
            </a:pPr>
            <a:r>
              <a:rPr lang="en-US" sz="1163" b="1" dirty="0">
                <a:solidFill>
                  <a:srgbClr val="000000"/>
                </a:solidFill>
              </a:rPr>
              <a:t>S.O.S. Log Book, Guide to Smooth Sailing, by Sandra Weston</a:t>
            </a:r>
            <a:endParaRPr lang="en-US" sz="1939" b="1" dirty="0">
              <a:solidFill>
                <a:srgbClr val="000000"/>
              </a:solidFill>
            </a:endParaRPr>
          </a:p>
          <a:p>
            <a:pPr marL="104647" indent="1539">
              <a:spcBef>
                <a:spcPct val="20000"/>
              </a:spcBef>
              <a:buClr>
                <a:schemeClr val="tx2"/>
              </a:buClr>
              <a:buSzPct val="75000"/>
            </a:pPr>
            <a:endParaRPr lang="en-US" sz="582" b="1" dirty="0">
              <a:solidFill>
                <a:srgbClr val="FAFD00"/>
              </a:solidFill>
            </a:endParaRPr>
          </a:p>
        </p:txBody>
      </p:sp>
    </p:spTree>
    <p:extLst>
      <p:ext uri="{BB962C8B-B14F-4D97-AF65-F5344CB8AC3E}">
        <p14:creationId xmlns:p14="http://schemas.microsoft.com/office/powerpoint/2010/main" val="1575678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66335"/>
            <a:ext cx="8396746" cy="5928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722" tIns="43092" rIns="87722" bIns="43092"/>
          <a:lstStyle/>
          <a:p>
            <a:pPr marL="104647" indent="1539" algn="ctr">
              <a:spcBef>
                <a:spcPct val="20000"/>
              </a:spcBef>
              <a:buClr>
                <a:schemeClr val="tx2"/>
              </a:buClr>
              <a:buSzPct val="75000"/>
            </a:pPr>
            <a:endParaRPr lang="en-US" sz="291" dirty="0">
              <a:solidFill>
                <a:srgbClr val="800000"/>
              </a:solidFill>
              <a:effectLst>
                <a:outerShdw blurRad="38100" dist="38100" dir="2700000" algn="tl">
                  <a:srgbClr val="000000"/>
                </a:outerShdw>
              </a:effectLst>
              <a:latin typeface="Times" charset="0"/>
            </a:endParaRPr>
          </a:p>
          <a:p>
            <a:pPr marL="104647" indent="1539">
              <a:spcBef>
                <a:spcPct val="20000"/>
              </a:spcBef>
              <a:buClr>
                <a:schemeClr val="tx2"/>
              </a:buClr>
              <a:buSzPct val="75000"/>
            </a:pPr>
            <a:r>
              <a:rPr lang="en-US" sz="3490" b="1" dirty="0">
                <a:solidFill>
                  <a:srgbClr val="800000"/>
                </a:solidFill>
              </a:rPr>
              <a:t>Building corporate culture</a:t>
            </a:r>
          </a:p>
          <a:p>
            <a:pPr marL="104647" indent="1539">
              <a:spcBef>
                <a:spcPct val="20000"/>
              </a:spcBef>
              <a:buClr>
                <a:schemeClr val="tx2"/>
              </a:buClr>
              <a:buSzPct val="75000"/>
            </a:pPr>
            <a:endParaRPr lang="en-US" sz="1939" b="1" dirty="0">
              <a:solidFill>
                <a:srgbClr val="000000"/>
              </a:solidFill>
            </a:endParaRPr>
          </a:p>
          <a:p>
            <a:pPr marL="104647" indent="1539">
              <a:spcBef>
                <a:spcPct val="20000"/>
              </a:spcBef>
              <a:buClr>
                <a:schemeClr val="tx2"/>
              </a:buClr>
              <a:buSzPct val="75000"/>
            </a:pPr>
            <a:r>
              <a:rPr lang="en-US" sz="1939" dirty="0">
                <a:solidFill>
                  <a:srgbClr val="000000"/>
                </a:solidFill>
              </a:rPr>
              <a:t>All stakeholders, not just stockholders</a:t>
            </a:r>
          </a:p>
          <a:p>
            <a:pPr marL="104647" indent="1539">
              <a:spcBef>
                <a:spcPct val="20000"/>
              </a:spcBef>
              <a:buClr>
                <a:schemeClr val="tx2"/>
              </a:buClr>
              <a:buSzPct val="75000"/>
            </a:pPr>
            <a:endParaRPr lang="en-US" sz="1939" dirty="0">
              <a:solidFill>
                <a:srgbClr val="000000"/>
              </a:solidFill>
            </a:endParaRPr>
          </a:p>
          <a:p>
            <a:pPr marL="104647" indent="1539">
              <a:spcBef>
                <a:spcPct val="20000"/>
              </a:spcBef>
              <a:buClr>
                <a:schemeClr val="tx2"/>
              </a:buClr>
              <a:buSzPct val="75000"/>
            </a:pPr>
            <a:r>
              <a:rPr lang="en-US" sz="1939" dirty="0">
                <a:solidFill>
                  <a:srgbClr val="000000"/>
                </a:solidFill>
              </a:rPr>
              <a:t>Reveal key principles, shared beliefs, values</a:t>
            </a:r>
          </a:p>
          <a:p>
            <a:pPr marL="104647" indent="1539">
              <a:spcBef>
                <a:spcPct val="20000"/>
              </a:spcBef>
              <a:buClr>
                <a:schemeClr val="tx2"/>
              </a:buClr>
              <a:buSzPct val="75000"/>
            </a:pPr>
            <a:r>
              <a:rPr lang="en-US" sz="1939" dirty="0">
                <a:solidFill>
                  <a:srgbClr val="000000"/>
                </a:solidFill>
              </a:rPr>
              <a:t> </a:t>
            </a:r>
          </a:p>
          <a:p>
            <a:pPr marL="104647" indent="1539">
              <a:spcBef>
                <a:spcPct val="20000"/>
              </a:spcBef>
              <a:buClr>
                <a:schemeClr val="tx2"/>
              </a:buClr>
              <a:buSzPct val="75000"/>
            </a:pPr>
            <a:r>
              <a:rPr lang="en-US" sz="1939" dirty="0">
                <a:solidFill>
                  <a:srgbClr val="000000"/>
                </a:solidFill>
              </a:rPr>
              <a:t>What</a:t>
            </a:r>
            <a:r>
              <a:rPr lang="en-US" sz="1939" dirty="0">
                <a:solidFill>
                  <a:srgbClr val="000000"/>
                </a:solidFill>
                <a:latin typeface="Arial"/>
              </a:rPr>
              <a:t>’</a:t>
            </a:r>
            <a:r>
              <a:rPr lang="en-US" sz="1939" dirty="0">
                <a:solidFill>
                  <a:srgbClr val="000000"/>
                </a:solidFill>
              </a:rPr>
              <a:t>s special about business operation &amp; treatment of people</a:t>
            </a:r>
          </a:p>
          <a:p>
            <a:pPr marL="104647" indent="1539">
              <a:spcBef>
                <a:spcPct val="20000"/>
              </a:spcBef>
              <a:buClr>
                <a:schemeClr val="tx2"/>
              </a:buClr>
              <a:buSzPct val="75000"/>
            </a:pPr>
            <a:endParaRPr lang="en-US" sz="1939" dirty="0">
              <a:solidFill>
                <a:srgbClr val="000000"/>
              </a:solidFill>
            </a:endParaRPr>
          </a:p>
          <a:p>
            <a:pPr marL="104647" indent="1539">
              <a:spcBef>
                <a:spcPct val="20000"/>
              </a:spcBef>
              <a:buClr>
                <a:schemeClr val="tx2"/>
              </a:buClr>
              <a:buSzPct val="75000"/>
            </a:pPr>
            <a:r>
              <a:rPr lang="en-US" sz="1939" dirty="0">
                <a:solidFill>
                  <a:srgbClr val="000000"/>
                </a:solidFill>
              </a:rPr>
              <a:t>Sample values: ethics, trust, humor &amp; fun, balance, accountability, mutual support, effective communication</a:t>
            </a:r>
          </a:p>
          <a:p>
            <a:pPr marL="104647" indent="1539">
              <a:spcBef>
                <a:spcPct val="20000"/>
              </a:spcBef>
              <a:buClr>
                <a:schemeClr val="tx2"/>
              </a:buClr>
              <a:buSzPct val="75000"/>
            </a:pPr>
            <a:endParaRPr lang="en-US" sz="1745" dirty="0">
              <a:solidFill>
                <a:srgbClr val="000000"/>
              </a:solidFill>
            </a:endParaRPr>
          </a:p>
        </p:txBody>
      </p:sp>
      <p:pic>
        <p:nvPicPr>
          <p:cNvPr id="2" name="Picture 1" descr="Ursprung_Bild_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714" y="4377020"/>
            <a:ext cx="5565886" cy="2376205"/>
          </a:xfrm>
          <a:prstGeom prst="rect">
            <a:avLst/>
          </a:prstGeom>
        </p:spPr>
      </p:pic>
    </p:spTree>
    <p:extLst>
      <p:ext uri="{BB962C8B-B14F-4D97-AF65-F5344CB8AC3E}">
        <p14:creationId xmlns:p14="http://schemas.microsoft.com/office/powerpoint/2010/main" val="274395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237" y="393702"/>
            <a:ext cx="8597244" cy="5400539"/>
          </a:xfrm>
          <a:prstGeom prst="rect">
            <a:avLst/>
          </a:prstGeom>
          <a:noFill/>
        </p:spPr>
        <p:txBody>
          <a:bodyPr wrap="square" rtlCol="0">
            <a:spAutoFit/>
          </a:bodyPr>
          <a:lstStyle/>
          <a:p>
            <a:pPr lvl="0"/>
            <a:r>
              <a:rPr lang="en-US" sz="3102" b="1" dirty="0">
                <a:solidFill>
                  <a:srgbClr val="800000"/>
                </a:solidFill>
              </a:rPr>
              <a:t>Is “the happy family” more luck or skill?</a:t>
            </a:r>
            <a:endParaRPr lang="en-US" sz="1745" dirty="0"/>
          </a:p>
          <a:p>
            <a:r>
              <a:rPr lang="en-US" sz="1745" dirty="0">
                <a:solidFill>
                  <a:srgbClr val="800000"/>
                </a:solidFill>
                <a:latin typeface="Zapf Dingbats"/>
                <a:ea typeface="Zapf Dingbats"/>
                <a:cs typeface="Zapf Dingbats"/>
                <a:sym typeface="Zapf Dingbats"/>
              </a:rPr>
              <a:t>✓</a:t>
            </a:r>
            <a:r>
              <a:rPr lang="en-US" sz="1745" dirty="0">
                <a:sym typeface="Zapf Dingbats"/>
              </a:rPr>
              <a:t> </a:t>
            </a:r>
            <a:r>
              <a:rPr lang="en-US" sz="1745" dirty="0"/>
              <a:t>I understand my role in our family and family business. </a:t>
            </a:r>
          </a:p>
          <a:p>
            <a:r>
              <a:rPr lang="en-US" sz="1745" dirty="0">
                <a:solidFill>
                  <a:srgbClr val="800000"/>
                </a:solidFill>
                <a:latin typeface="Zapf Dingbats"/>
                <a:ea typeface="Zapf Dingbats"/>
                <a:cs typeface="Zapf Dingbats"/>
                <a:sym typeface="Zapf Dingbats"/>
              </a:rPr>
              <a:t>✓ </a:t>
            </a:r>
            <a:r>
              <a:rPr lang="en-US" sz="1745" dirty="0"/>
              <a:t>My role is valued in the family and business. </a:t>
            </a:r>
          </a:p>
          <a:p>
            <a:r>
              <a:rPr lang="en-US" sz="1745" dirty="0">
                <a:solidFill>
                  <a:srgbClr val="800000"/>
                </a:solidFill>
                <a:latin typeface="Zapf Dingbats"/>
                <a:ea typeface="Zapf Dingbats"/>
                <a:cs typeface="Zapf Dingbats"/>
                <a:sym typeface="Zapf Dingbats"/>
              </a:rPr>
              <a:t>✓ </a:t>
            </a:r>
            <a:r>
              <a:rPr lang="en-US" sz="1745" dirty="0"/>
              <a:t>I feel safe to ask questions regarding issues in our family and business. </a:t>
            </a:r>
          </a:p>
          <a:p>
            <a:r>
              <a:rPr lang="en-US" sz="1745" dirty="0">
                <a:solidFill>
                  <a:srgbClr val="800000"/>
                </a:solidFill>
                <a:latin typeface="Zapf Dingbats"/>
                <a:ea typeface="Zapf Dingbats"/>
                <a:cs typeface="Zapf Dingbats"/>
                <a:sym typeface="Zapf Dingbats"/>
              </a:rPr>
              <a:t>✓ </a:t>
            </a:r>
            <a:r>
              <a:rPr lang="en-US" sz="1745" dirty="0"/>
              <a:t>We have written communication ground rules, agreed upon by all family members. </a:t>
            </a:r>
          </a:p>
          <a:p>
            <a:r>
              <a:rPr lang="en-US" sz="1745" dirty="0">
                <a:solidFill>
                  <a:srgbClr val="800000"/>
                </a:solidFill>
                <a:latin typeface="Zapf Dingbats"/>
                <a:ea typeface="Zapf Dingbats"/>
                <a:cs typeface="Zapf Dingbats"/>
                <a:sym typeface="Zapf Dingbats"/>
              </a:rPr>
              <a:t>✓ </a:t>
            </a:r>
            <a:r>
              <a:rPr lang="en-US" sz="1745" dirty="0"/>
              <a:t>When we are discussing family issues everyone’s view point is taken into account. </a:t>
            </a:r>
          </a:p>
          <a:p>
            <a:r>
              <a:rPr lang="en-US" sz="1745" dirty="0">
                <a:solidFill>
                  <a:srgbClr val="800000"/>
                </a:solidFill>
                <a:latin typeface="Zapf Dingbats"/>
                <a:ea typeface="Zapf Dingbats"/>
                <a:cs typeface="Zapf Dingbats"/>
                <a:sym typeface="Zapf Dingbats"/>
              </a:rPr>
              <a:t>✓ </a:t>
            </a:r>
            <a:r>
              <a:rPr lang="en-US" sz="1745" dirty="0"/>
              <a:t>We are good listeners, even when we disagree with one another. </a:t>
            </a:r>
          </a:p>
          <a:p>
            <a:r>
              <a:rPr lang="en-US" sz="1745" dirty="0">
                <a:solidFill>
                  <a:srgbClr val="800000"/>
                </a:solidFill>
                <a:latin typeface="Zapf Dingbats"/>
                <a:ea typeface="Zapf Dingbats"/>
                <a:cs typeface="Zapf Dingbats"/>
                <a:sym typeface="Zapf Dingbats"/>
              </a:rPr>
              <a:t>✓ </a:t>
            </a:r>
            <a:r>
              <a:rPr lang="en-US" sz="1745" dirty="0"/>
              <a:t>All family members are treated with respect. </a:t>
            </a:r>
          </a:p>
          <a:p>
            <a:r>
              <a:rPr lang="en-US" sz="1745" dirty="0">
                <a:solidFill>
                  <a:srgbClr val="800000"/>
                </a:solidFill>
                <a:latin typeface="Zapf Dingbats"/>
                <a:ea typeface="Zapf Dingbats"/>
                <a:cs typeface="Zapf Dingbats"/>
                <a:sym typeface="Zapf Dingbats"/>
              </a:rPr>
              <a:t>✓ </a:t>
            </a:r>
            <a:r>
              <a:rPr lang="en-US" sz="1745" dirty="0"/>
              <a:t>I look forward to going to work each morning and feel passionate about my role. </a:t>
            </a:r>
          </a:p>
          <a:p>
            <a:r>
              <a:rPr lang="en-US" sz="1745" dirty="0">
                <a:solidFill>
                  <a:srgbClr val="800000"/>
                </a:solidFill>
                <a:latin typeface="Zapf Dingbats"/>
                <a:ea typeface="Zapf Dingbats"/>
                <a:cs typeface="Zapf Dingbats"/>
                <a:sym typeface="Zapf Dingbats"/>
              </a:rPr>
              <a:t>✓ </a:t>
            </a:r>
            <a:r>
              <a:rPr lang="en-US" sz="1745" dirty="0"/>
              <a:t>I see other family members engaged and passionate about our family and business. </a:t>
            </a:r>
          </a:p>
          <a:p>
            <a:r>
              <a:rPr lang="en-US" sz="1745" dirty="0">
                <a:solidFill>
                  <a:srgbClr val="800000"/>
                </a:solidFill>
                <a:latin typeface="Zapf Dingbats"/>
                <a:ea typeface="Zapf Dingbats"/>
                <a:cs typeface="Zapf Dingbats"/>
                <a:sym typeface="Zapf Dingbats"/>
              </a:rPr>
              <a:t>✓ </a:t>
            </a:r>
            <a:r>
              <a:rPr lang="en-US" sz="1745" dirty="0"/>
              <a:t>As a family we openly and honestly discuss the inevitable conflicts and/or obstacles that stand between us and our goals. </a:t>
            </a:r>
          </a:p>
          <a:p>
            <a:r>
              <a:rPr lang="en-US" sz="1745" dirty="0">
                <a:solidFill>
                  <a:srgbClr val="800000"/>
                </a:solidFill>
                <a:latin typeface="Zapf Dingbats"/>
                <a:ea typeface="Zapf Dingbats"/>
                <a:cs typeface="Zapf Dingbats"/>
                <a:sym typeface="Zapf Dingbats"/>
              </a:rPr>
              <a:t>✓ </a:t>
            </a:r>
            <a:r>
              <a:rPr lang="en-US" sz="1745" dirty="0"/>
              <a:t>When difficult decisions need to be made we have a system in place to work through issues successfully. </a:t>
            </a:r>
          </a:p>
          <a:p>
            <a:r>
              <a:rPr lang="en-US" sz="1745" dirty="0">
                <a:solidFill>
                  <a:srgbClr val="800000"/>
                </a:solidFill>
                <a:latin typeface="Zapf Dingbats"/>
                <a:ea typeface="Zapf Dingbats"/>
                <a:cs typeface="Zapf Dingbats"/>
                <a:sym typeface="Zapf Dingbats"/>
              </a:rPr>
              <a:t>✓ </a:t>
            </a:r>
            <a:r>
              <a:rPr lang="en-US" sz="1745" dirty="0"/>
              <a:t>We hold regular family meetings where we work on our family and business issues. </a:t>
            </a:r>
          </a:p>
          <a:p>
            <a:r>
              <a:rPr lang="en-US" sz="1745" dirty="0">
                <a:solidFill>
                  <a:srgbClr val="800000"/>
                </a:solidFill>
                <a:latin typeface="Zapf Dingbats"/>
                <a:ea typeface="Zapf Dingbats"/>
                <a:cs typeface="Zapf Dingbats"/>
                <a:sym typeface="Zapf Dingbats"/>
              </a:rPr>
              <a:t>✓ </a:t>
            </a:r>
            <a:r>
              <a:rPr lang="en-US" sz="1745" dirty="0"/>
              <a:t>As a family, we do not have scapegoats when difficulties arise. </a:t>
            </a:r>
          </a:p>
          <a:p>
            <a:r>
              <a:rPr lang="en-US" sz="1745" dirty="0">
                <a:solidFill>
                  <a:srgbClr val="800000"/>
                </a:solidFill>
                <a:latin typeface="Zapf Dingbats"/>
                <a:ea typeface="Zapf Dingbats"/>
                <a:cs typeface="Zapf Dingbats"/>
                <a:sym typeface="Zapf Dingbats"/>
              </a:rPr>
              <a:t>✓ </a:t>
            </a:r>
            <a:r>
              <a:rPr lang="en-US" sz="1745" dirty="0"/>
              <a:t>We have fun together as a family. </a:t>
            </a:r>
          </a:p>
          <a:p>
            <a:r>
              <a:rPr lang="en-US" sz="1745" dirty="0">
                <a:solidFill>
                  <a:srgbClr val="800000"/>
                </a:solidFill>
                <a:latin typeface="Zapf Dingbats"/>
                <a:ea typeface="Zapf Dingbats"/>
                <a:cs typeface="Zapf Dingbats"/>
                <a:sym typeface="Zapf Dingbats"/>
              </a:rPr>
              <a:t>✓ </a:t>
            </a:r>
            <a:r>
              <a:rPr lang="en-US" sz="1745" dirty="0"/>
              <a:t>Our family genuinely loves and respects one another. We don’t “gang up” on one another. </a:t>
            </a:r>
          </a:p>
          <a:p>
            <a:endParaRPr lang="en-US" sz="1745" dirty="0"/>
          </a:p>
        </p:txBody>
      </p:sp>
      <p:pic>
        <p:nvPicPr>
          <p:cNvPr id="5" name="Picture 4" descr="img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646" y="5859172"/>
            <a:ext cx="4661847" cy="894053"/>
          </a:xfrm>
          <a:prstGeom prst="rect">
            <a:avLst/>
          </a:prstGeom>
        </p:spPr>
      </p:pic>
    </p:spTree>
    <p:extLst>
      <p:ext uri="{BB962C8B-B14F-4D97-AF65-F5344CB8AC3E}">
        <p14:creationId xmlns:p14="http://schemas.microsoft.com/office/powerpoint/2010/main" val="156586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62" y="494159"/>
            <a:ext cx="7818294" cy="4744119"/>
          </a:xfrm>
          <a:prstGeom prst="rect">
            <a:avLst/>
          </a:prstGeom>
          <a:noFill/>
        </p:spPr>
        <p:txBody>
          <a:bodyPr wrap="square" rtlCol="0">
            <a:spAutoFit/>
          </a:bodyPr>
          <a:lstStyle/>
          <a:p>
            <a:r>
              <a:rPr lang="en-US" sz="3102" b="1" dirty="0">
                <a:solidFill>
                  <a:srgbClr val="800000"/>
                </a:solidFill>
                <a:latin typeface="+mj-lt"/>
                <a:cs typeface="Arial"/>
              </a:rPr>
              <a:t>Whoever you select as next leader</a:t>
            </a:r>
          </a:p>
          <a:p>
            <a:endParaRPr lang="en-US" sz="1939" b="1" dirty="0">
              <a:solidFill>
                <a:srgbClr val="800000"/>
              </a:solidFill>
              <a:cs typeface="Arial"/>
            </a:endParaRPr>
          </a:p>
          <a:p>
            <a:pPr marL="332407" indent="-332407">
              <a:buFont typeface="Arial"/>
              <a:buChar char="•"/>
            </a:pPr>
            <a:r>
              <a:rPr lang="en-US" sz="1939" dirty="0">
                <a:cs typeface="Arial"/>
              </a:rPr>
              <a:t>Traits leaders say they want in themselves and their successor:</a:t>
            </a:r>
          </a:p>
          <a:p>
            <a:pPr marL="775617" lvl="1" indent="-332407">
              <a:buFont typeface="Arial"/>
              <a:buChar char="•"/>
            </a:pPr>
            <a:r>
              <a:rPr lang="en-US" sz="1939" dirty="0">
                <a:cs typeface="Arial"/>
              </a:rPr>
              <a:t>independent</a:t>
            </a:r>
          </a:p>
          <a:p>
            <a:pPr marL="775617" lvl="1" indent="-332407">
              <a:buFont typeface="Arial"/>
              <a:buChar char="•"/>
            </a:pPr>
            <a:r>
              <a:rPr lang="en-US" sz="1939" dirty="0">
                <a:cs typeface="Arial"/>
              </a:rPr>
              <a:t>confident</a:t>
            </a:r>
          </a:p>
          <a:p>
            <a:pPr marL="775617" lvl="1" indent="-332407">
              <a:buFont typeface="Arial"/>
              <a:buChar char="•"/>
            </a:pPr>
            <a:r>
              <a:rPr lang="en-US" sz="1939" dirty="0">
                <a:cs typeface="Arial"/>
              </a:rPr>
              <a:t>accomplished</a:t>
            </a:r>
          </a:p>
          <a:p>
            <a:pPr marL="775617" lvl="1" indent="-332407">
              <a:buFont typeface="Arial"/>
              <a:buChar char="•"/>
            </a:pPr>
            <a:r>
              <a:rPr lang="en-US" sz="1939" dirty="0">
                <a:cs typeface="Arial"/>
              </a:rPr>
              <a:t>competent</a:t>
            </a:r>
          </a:p>
          <a:p>
            <a:pPr marL="775617" lvl="1" indent="-332407">
              <a:buFont typeface="Arial"/>
              <a:buChar char="•"/>
            </a:pPr>
            <a:r>
              <a:rPr lang="en-US" sz="1939" dirty="0">
                <a:cs typeface="Arial"/>
              </a:rPr>
              <a:t>bottom up experience</a:t>
            </a:r>
          </a:p>
          <a:p>
            <a:pPr marL="775617" lvl="1" indent="-332407">
              <a:buFont typeface="Arial"/>
              <a:buChar char="•"/>
            </a:pPr>
            <a:r>
              <a:rPr lang="en-US" sz="1939" dirty="0">
                <a:cs typeface="Arial"/>
              </a:rPr>
              <a:t>emotionally intelligent</a:t>
            </a:r>
          </a:p>
          <a:p>
            <a:pPr marL="775617" lvl="1" indent="-332407">
              <a:buFont typeface="Arial"/>
              <a:buChar char="•"/>
            </a:pPr>
            <a:r>
              <a:rPr lang="en-US" sz="1939" dirty="0">
                <a:cs typeface="Arial"/>
              </a:rPr>
              <a:t>no special privileges</a:t>
            </a:r>
          </a:p>
          <a:p>
            <a:pPr marL="775617" lvl="1" indent="-332407">
              <a:buFont typeface="Arial"/>
              <a:buChar char="•"/>
            </a:pPr>
            <a:r>
              <a:rPr lang="en-US" sz="1939" dirty="0">
                <a:cs typeface="Arial"/>
              </a:rPr>
              <a:t>same metrics as everyone</a:t>
            </a:r>
          </a:p>
          <a:p>
            <a:pPr lvl="1"/>
            <a:endParaRPr lang="en-US" sz="1939" dirty="0">
              <a:cs typeface="Arial"/>
            </a:endParaRPr>
          </a:p>
          <a:p>
            <a:pPr lvl="1"/>
            <a:r>
              <a:rPr lang="en-US" sz="1939" b="1" dirty="0">
                <a:solidFill>
                  <a:srgbClr val="800000"/>
                </a:solidFill>
                <a:cs typeface="Arial"/>
              </a:rPr>
              <a:t>Affirmative action for family?</a:t>
            </a:r>
          </a:p>
          <a:p>
            <a:pPr lvl="1"/>
            <a:endParaRPr lang="en-US" sz="1939" b="1" dirty="0">
              <a:solidFill>
                <a:srgbClr val="800000"/>
              </a:solidFill>
              <a:cs typeface="Arial"/>
            </a:endParaRPr>
          </a:p>
          <a:p>
            <a:pPr lvl="1"/>
            <a:r>
              <a:rPr lang="en-US" sz="1939" b="1" dirty="0">
                <a:solidFill>
                  <a:srgbClr val="800000"/>
                </a:solidFill>
                <a:cs typeface="Arial"/>
              </a:rPr>
              <a:t>Can family see their own objectively?</a:t>
            </a:r>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751" y="3983037"/>
            <a:ext cx="4162850" cy="2770188"/>
          </a:xfrm>
          <a:prstGeom prst="rect">
            <a:avLst/>
          </a:prstGeom>
        </p:spPr>
      </p:pic>
    </p:spTree>
    <p:extLst>
      <p:ext uri="{BB962C8B-B14F-4D97-AF65-F5344CB8AC3E}">
        <p14:creationId xmlns:p14="http://schemas.microsoft.com/office/powerpoint/2010/main" val="1306004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0" y="117087"/>
            <a:ext cx="8741481" cy="609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722" tIns="43092" rIns="87722" bIns="43092"/>
          <a:lstStyle/>
          <a:p>
            <a:pPr indent="1539">
              <a:spcBef>
                <a:spcPct val="20000"/>
              </a:spcBef>
              <a:buClr>
                <a:schemeClr val="tx2"/>
              </a:buClr>
              <a:buSzPct val="75000"/>
            </a:pPr>
            <a:r>
              <a:rPr lang="en-US" sz="3102" b="1" dirty="0">
                <a:solidFill>
                  <a:srgbClr val="800000"/>
                </a:solidFill>
              </a:rPr>
              <a:t>Outside board of directors or advisors</a:t>
            </a:r>
          </a:p>
          <a:p>
            <a:pPr indent="1539">
              <a:spcBef>
                <a:spcPct val="20000"/>
              </a:spcBef>
              <a:buClr>
                <a:schemeClr val="tx2"/>
              </a:buClr>
              <a:buSzPct val="75000"/>
            </a:pPr>
            <a:endParaRPr lang="en-US" sz="1163" dirty="0">
              <a:solidFill>
                <a:srgbClr val="000000"/>
              </a:solidFill>
            </a:endParaRPr>
          </a:p>
          <a:p>
            <a:pPr marL="277006" indent="-277006">
              <a:spcBef>
                <a:spcPct val="20000"/>
              </a:spcBef>
              <a:buClr>
                <a:schemeClr val="tx2"/>
              </a:buClr>
              <a:buSzPct val="75000"/>
              <a:buFont typeface="Arial"/>
              <a:buChar char="•"/>
            </a:pPr>
            <a:r>
              <a:rPr lang="en-US" sz="1842" dirty="0">
                <a:solidFill>
                  <a:srgbClr val="000000"/>
                </a:solidFill>
              </a:rPr>
              <a:t>Locate icebergs: board tells you what you don’t want to hear</a:t>
            </a:r>
          </a:p>
          <a:p>
            <a:pPr marL="277006" indent="-277006">
              <a:spcBef>
                <a:spcPct val="20000"/>
              </a:spcBef>
              <a:buClr>
                <a:schemeClr val="tx2"/>
              </a:buClr>
              <a:buSzPct val="75000"/>
              <a:buFont typeface="Arial"/>
              <a:buChar char="•"/>
            </a:pPr>
            <a:r>
              <a:rPr lang="en-US" sz="1842" dirty="0">
                <a:solidFill>
                  <a:srgbClr val="000000"/>
                </a:solidFill>
              </a:rPr>
              <a:t>Assesses needs: where is expertise, wisdom, experience lacking</a:t>
            </a:r>
          </a:p>
          <a:p>
            <a:pPr marL="277006" indent="-277006">
              <a:spcBef>
                <a:spcPct val="20000"/>
              </a:spcBef>
              <a:buClr>
                <a:schemeClr val="tx2"/>
              </a:buClr>
              <a:buSzPct val="75000"/>
              <a:buFont typeface="Arial"/>
              <a:buChar char="•"/>
            </a:pPr>
            <a:r>
              <a:rPr lang="en-US" sz="1842" dirty="0">
                <a:solidFill>
                  <a:srgbClr val="000000"/>
                </a:solidFill>
              </a:rPr>
              <a:t>Start w/ advisors, build to directors; or use service providers</a:t>
            </a:r>
          </a:p>
          <a:p>
            <a:pPr marL="277006" indent="-277006">
              <a:spcBef>
                <a:spcPct val="20000"/>
              </a:spcBef>
              <a:buClr>
                <a:schemeClr val="tx2"/>
              </a:buClr>
              <a:buSzPct val="75000"/>
              <a:buFont typeface="Arial"/>
              <a:buChar char="•"/>
            </a:pPr>
            <a:r>
              <a:rPr lang="en-US" sz="1842" dirty="0">
                <a:solidFill>
                  <a:srgbClr val="000000"/>
                </a:solidFill>
              </a:rPr>
              <a:t>Wide range of authority: from questioning assumptions to setting CEO salary</a:t>
            </a:r>
          </a:p>
          <a:p>
            <a:pPr marL="277006" indent="-277006">
              <a:spcBef>
                <a:spcPct val="20000"/>
              </a:spcBef>
              <a:buClr>
                <a:schemeClr val="tx2"/>
              </a:buClr>
              <a:buSzPct val="75000"/>
              <a:buFont typeface="Arial"/>
              <a:buChar char="•"/>
            </a:pPr>
            <a:r>
              <a:rPr lang="en-US" sz="1842" dirty="0">
                <a:solidFill>
                  <a:srgbClr val="000000"/>
                </a:solidFill>
              </a:rPr>
              <a:t>Interested but neutral: outside your box, can help get you unstuck, go beyond plateau, objective about your subjectivities</a:t>
            </a:r>
          </a:p>
          <a:p>
            <a:pPr marL="277006" indent="-277006">
              <a:spcBef>
                <a:spcPct val="20000"/>
              </a:spcBef>
              <a:buClr>
                <a:schemeClr val="tx2"/>
              </a:buClr>
              <a:buSzPct val="75000"/>
              <a:buFont typeface="Arial"/>
              <a:buChar char="•"/>
            </a:pPr>
            <a:r>
              <a:rPr lang="en-US" sz="1842" dirty="0"/>
              <a:t>3-6 meetings per year is optimal (almost half meet 1-2 times per year)</a:t>
            </a:r>
          </a:p>
          <a:p>
            <a:pPr marL="277006" indent="-277006">
              <a:spcBef>
                <a:spcPct val="20000"/>
              </a:spcBef>
              <a:buClr>
                <a:schemeClr val="tx2"/>
              </a:buClr>
              <a:buSzPct val="75000"/>
              <a:buFont typeface="Arial"/>
              <a:buChar char="•"/>
            </a:pPr>
            <a:r>
              <a:rPr lang="en-US" sz="1842" dirty="0"/>
              <a:t>85% of CEOs</a:t>
            </a:r>
            <a:r>
              <a:rPr lang="en-US" altLang="ja-JP" sz="1842" dirty="0"/>
              <a:t> who put a board in place said was their single best management decision</a:t>
            </a:r>
          </a:p>
          <a:p>
            <a:pPr marL="277006" indent="-277006">
              <a:spcBef>
                <a:spcPct val="20000"/>
              </a:spcBef>
              <a:buClr>
                <a:schemeClr val="tx2"/>
              </a:buClr>
              <a:buSzPct val="75000"/>
              <a:buFont typeface="Arial"/>
              <a:buChar char="•"/>
            </a:pPr>
            <a:r>
              <a:rPr lang="en-US" sz="1842" dirty="0"/>
              <a:t>Lack of CEO / chairman duality increases performance</a:t>
            </a:r>
          </a:p>
          <a:p>
            <a:pPr marL="277006" indent="-277006">
              <a:spcBef>
                <a:spcPct val="20000"/>
              </a:spcBef>
              <a:buClr>
                <a:schemeClr val="tx2"/>
              </a:buClr>
              <a:buSzPct val="75000"/>
              <a:buFont typeface="Arial"/>
              <a:buChar char="•"/>
            </a:pPr>
            <a:r>
              <a:rPr lang="en-US" sz="1842" dirty="0"/>
              <a:t>Two outsiders to each family member improves performance</a:t>
            </a:r>
          </a:p>
          <a:p>
            <a:pPr marL="277006" indent="-277006">
              <a:spcBef>
                <a:spcPct val="20000"/>
              </a:spcBef>
              <a:buClr>
                <a:schemeClr val="tx2"/>
              </a:buClr>
              <a:buSzPct val="75000"/>
              <a:buFont typeface="Arial"/>
              <a:buChar char="•"/>
            </a:pPr>
            <a:r>
              <a:rPr lang="en-US" sz="1842" dirty="0"/>
              <a:t>Outside boards increase financial value (but occupation of board member has no effect)</a:t>
            </a:r>
          </a:p>
          <a:p>
            <a:pPr marL="277006" indent="-277006">
              <a:spcBef>
                <a:spcPct val="20000"/>
              </a:spcBef>
              <a:buClr>
                <a:schemeClr val="tx2"/>
              </a:buClr>
              <a:buSzPct val="75000"/>
              <a:buFont typeface="Arial"/>
              <a:buChar char="•"/>
            </a:pPr>
            <a:r>
              <a:rPr lang="en-US" sz="1842" dirty="0"/>
              <a:t>Board diversity reduces likelihood of strategic change</a:t>
            </a:r>
          </a:p>
          <a:p>
            <a:pPr marL="277006" indent="-277006">
              <a:spcBef>
                <a:spcPct val="20000"/>
              </a:spcBef>
              <a:buClr>
                <a:schemeClr val="tx2"/>
              </a:buClr>
              <a:buSzPct val="75000"/>
              <a:buFont typeface="Arial"/>
              <a:buChar char="•"/>
            </a:pPr>
            <a:r>
              <a:rPr lang="en-US" sz="1842" dirty="0"/>
              <a:t>Outside directors decrease risk of internal fraud</a:t>
            </a:r>
          </a:p>
          <a:p>
            <a:pPr marL="277006" indent="-277006">
              <a:spcBef>
                <a:spcPct val="20000"/>
              </a:spcBef>
              <a:buClr>
                <a:schemeClr val="tx2"/>
              </a:buClr>
              <a:buSzPct val="75000"/>
              <a:buFont typeface="Arial"/>
              <a:buChar char="•"/>
            </a:pPr>
            <a:r>
              <a:rPr lang="en-US" sz="1842" dirty="0"/>
              <a:t>When internal culture is violated the board will have little or no real influence or power</a:t>
            </a:r>
          </a:p>
          <a:p>
            <a:pPr indent="1539">
              <a:spcBef>
                <a:spcPct val="20000"/>
              </a:spcBef>
              <a:buClr>
                <a:schemeClr val="tx2"/>
              </a:buClr>
              <a:buSzPct val="75000"/>
            </a:pPr>
            <a:endParaRPr lang="en-US" sz="2327" dirty="0">
              <a:solidFill>
                <a:srgbClr val="000000"/>
              </a:solidFill>
            </a:endParaRPr>
          </a:p>
        </p:txBody>
      </p:sp>
    </p:spTree>
    <p:extLst>
      <p:ext uri="{BB962C8B-B14F-4D97-AF65-F5344CB8AC3E}">
        <p14:creationId xmlns:p14="http://schemas.microsoft.com/office/powerpoint/2010/main" val="226415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72367" y="326390"/>
            <a:ext cx="8335186" cy="616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7722" tIns="43092" rIns="87722" bIns="43092"/>
          <a:lstStyle/>
          <a:p>
            <a:pPr marL="104647" indent="1539">
              <a:spcBef>
                <a:spcPct val="20000"/>
              </a:spcBef>
              <a:buClr>
                <a:schemeClr val="tx2"/>
              </a:buClr>
              <a:buSzPct val="75000"/>
            </a:pPr>
            <a:r>
              <a:rPr lang="en-US" sz="3490" b="1" dirty="0">
                <a:solidFill>
                  <a:srgbClr val="800000"/>
                </a:solidFill>
              </a:rPr>
              <a:t>Final test of greatness</a:t>
            </a:r>
          </a:p>
          <a:p>
            <a:pPr marL="104647" indent="1539">
              <a:spcBef>
                <a:spcPct val="20000"/>
              </a:spcBef>
              <a:buClr>
                <a:schemeClr val="tx2"/>
              </a:buClr>
              <a:buSzPct val="75000"/>
            </a:pPr>
            <a:endParaRPr lang="en-US" sz="969" b="1" dirty="0">
              <a:solidFill>
                <a:srgbClr val="000000"/>
              </a:solidFill>
            </a:endParaRPr>
          </a:p>
          <a:p>
            <a:pPr marL="104647" indent="1539">
              <a:spcBef>
                <a:spcPct val="20000"/>
              </a:spcBef>
              <a:buClr>
                <a:schemeClr val="tx2"/>
              </a:buClr>
              <a:buSzPct val="75000"/>
            </a:pPr>
            <a:r>
              <a:rPr lang="en-US" sz="1939" dirty="0">
                <a:solidFill>
                  <a:srgbClr val="000000"/>
                </a:solidFill>
              </a:rPr>
              <a:t>Take pride in watching your children succeed.</a:t>
            </a:r>
          </a:p>
          <a:p>
            <a:pPr marL="104647" indent="1539">
              <a:spcBef>
                <a:spcPct val="20000"/>
              </a:spcBef>
              <a:buClr>
                <a:schemeClr val="tx2"/>
              </a:buClr>
              <a:buSzPct val="75000"/>
            </a:pPr>
            <a:endParaRPr lang="en-US" sz="1939" dirty="0">
              <a:solidFill>
                <a:srgbClr val="000000"/>
              </a:solidFill>
            </a:endParaRPr>
          </a:p>
          <a:p>
            <a:pPr marL="104647" indent="1539">
              <a:spcBef>
                <a:spcPct val="20000"/>
              </a:spcBef>
              <a:buClr>
                <a:schemeClr val="tx2"/>
              </a:buClr>
              <a:buSzPct val="75000"/>
            </a:pPr>
            <a:r>
              <a:rPr lang="en-US" sz="1939" dirty="0">
                <a:solidFill>
                  <a:srgbClr val="000000"/>
                </a:solidFill>
              </a:rPr>
              <a:t>Develop more of a diplomat role in the business. </a:t>
            </a:r>
          </a:p>
          <a:p>
            <a:pPr marL="104647" indent="1539">
              <a:spcBef>
                <a:spcPct val="20000"/>
              </a:spcBef>
              <a:buClr>
                <a:schemeClr val="tx2"/>
              </a:buClr>
              <a:buSzPct val="75000"/>
            </a:pPr>
            <a:endParaRPr lang="en-US" sz="1939" dirty="0">
              <a:solidFill>
                <a:srgbClr val="000000"/>
              </a:solidFill>
            </a:endParaRPr>
          </a:p>
          <a:p>
            <a:pPr marL="104647" indent="1539">
              <a:spcBef>
                <a:spcPct val="20000"/>
              </a:spcBef>
              <a:buClr>
                <a:schemeClr val="tx2"/>
              </a:buClr>
              <a:buSzPct val="75000"/>
            </a:pPr>
            <a:r>
              <a:rPr lang="en-US" sz="1939" dirty="0">
                <a:solidFill>
                  <a:srgbClr val="000000"/>
                </a:solidFill>
              </a:rPr>
              <a:t>Enjoy your second adulthood. </a:t>
            </a:r>
          </a:p>
          <a:p>
            <a:pPr marL="104647" indent="1539">
              <a:spcBef>
                <a:spcPct val="20000"/>
              </a:spcBef>
              <a:buClr>
                <a:schemeClr val="tx2"/>
              </a:buClr>
              <a:buSzPct val="75000"/>
            </a:pPr>
            <a:endParaRPr lang="en-US" sz="1939" dirty="0">
              <a:solidFill>
                <a:srgbClr val="000000"/>
              </a:solidFill>
            </a:endParaRPr>
          </a:p>
          <a:p>
            <a:pPr marL="104647" indent="1539">
              <a:spcBef>
                <a:spcPct val="20000"/>
              </a:spcBef>
              <a:buClr>
                <a:schemeClr val="tx2"/>
              </a:buClr>
              <a:buSzPct val="75000"/>
            </a:pPr>
            <a:r>
              <a:rPr lang="en-US" sz="1939" dirty="0">
                <a:solidFill>
                  <a:srgbClr val="000000"/>
                </a:solidFill>
              </a:rPr>
              <a:t>Find meaning as mentor, give something back.</a:t>
            </a:r>
          </a:p>
          <a:p>
            <a:pPr marL="104647" indent="1539">
              <a:spcBef>
                <a:spcPct val="20000"/>
              </a:spcBef>
              <a:buClr>
                <a:schemeClr val="tx2"/>
              </a:buClr>
              <a:buSzPct val="75000"/>
            </a:pPr>
            <a:endParaRPr lang="en-US" sz="1939" dirty="0">
              <a:solidFill>
                <a:srgbClr val="000000"/>
              </a:solidFill>
            </a:endParaRPr>
          </a:p>
          <a:p>
            <a:pPr marL="104647" indent="1539">
              <a:spcBef>
                <a:spcPct val="20000"/>
              </a:spcBef>
              <a:buClr>
                <a:schemeClr val="tx2"/>
              </a:buClr>
              <a:buSzPct val="75000"/>
            </a:pPr>
            <a:r>
              <a:rPr lang="en-US" sz="1939" dirty="0">
                <a:solidFill>
                  <a:srgbClr val="000000"/>
                </a:solidFill>
              </a:rPr>
              <a:t>Overcome fear of losing recognition.</a:t>
            </a:r>
          </a:p>
          <a:p>
            <a:pPr marL="104647" indent="1539">
              <a:spcBef>
                <a:spcPct val="20000"/>
              </a:spcBef>
              <a:buClr>
                <a:schemeClr val="tx2"/>
              </a:buClr>
              <a:buSzPct val="75000"/>
            </a:pPr>
            <a:endParaRPr lang="en-US" sz="1939" dirty="0">
              <a:solidFill>
                <a:srgbClr val="000000"/>
              </a:solidFill>
            </a:endParaRPr>
          </a:p>
          <a:p>
            <a:pPr marL="104647" indent="1539">
              <a:spcBef>
                <a:spcPct val="20000"/>
              </a:spcBef>
              <a:buClr>
                <a:schemeClr val="tx2"/>
              </a:buClr>
              <a:buSzPct val="75000"/>
            </a:pPr>
            <a:r>
              <a:rPr lang="en-US" sz="1939" dirty="0">
                <a:solidFill>
                  <a:srgbClr val="000000"/>
                </a:solidFill>
              </a:rPr>
              <a:t>Attempt to frankly discuss power, death, money, love.</a:t>
            </a:r>
          </a:p>
          <a:p>
            <a:pPr marL="104647" indent="1539">
              <a:spcBef>
                <a:spcPct val="20000"/>
              </a:spcBef>
              <a:buClr>
                <a:schemeClr val="tx2"/>
              </a:buClr>
              <a:buSzPct val="75000"/>
            </a:pPr>
            <a:endParaRPr lang="en-US" sz="1551" dirty="0">
              <a:solidFill>
                <a:srgbClr val="000000"/>
              </a:solidFill>
            </a:endParaRPr>
          </a:p>
          <a:p>
            <a:pPr marL="104647" indent="1539">
              <a:spcBef>
                <a:spcPct val="20000"/>
              </a:spcBef>
              <a:buClr>
                <a:schemeClr val="tx2"/>
              </a:buClr>
              <a:buSzPct val="75000"/>
            </a:pPr>
            <a:r>
              <a:rPr lang="en-US" sz="1939" dirty="0">
                <a:solidFill>
                  <a:srgbClr val="000000"/>
                </a:solidFill>
              </a:rPr>
              <a:t>The final test of greatness in a CEO is how well he chooses a successor, </a:t>
            </a:r>
          </a:p>
          <a:p>
            <a:pPr marL="104647" indent="1539">
              <a:spcBef>
                <a:spcPct val="20000"/>
              </a:spcBef>
              <a:buClr>
                <a:schemeClr val="tx2"/>
              </a:buClr>
              <a:buSzPct val="75000"/>
            </a:pPr>
            <a:r>
              <a:rPr lang="en-US" sz="1939" dirty="0">
                <a:solidFill>
                  <a:srgbClr val="000000"/>
                </a:solidFill>
              </a:rPr>
              <a:t>and whether he can step aside and let his successor run the company. </a:t>
            </a:r>
          </a:p>
          <a:p>
            <a:pPr marL="104647" indent="1539">
              <a:spcBef>
                <a:spcPct val="20000"/>
              </a:spcBef>
              <a:buClr>
                <a:schemeClr val="tx2"/>
              </a:buClr>
              <a:buSzPct val="75000"/>
            </a:pPr>
            <a:r>
              <a:rPr lang="en-US" sz="1939" dirty="0">
                <a:solidFill>
                  <a:srgbClr val="000000"/>
                </a:solidFill>
              </a:rPr>
              <a:t>										 - Peter Drucker</a:t>
            </a:r>
            <a:endParaRPr lang="en-US" sz="1939" dirty="0">
              <a:solidFill>
                <a:srgbClr val="000000"/>
              </a:solidFill>
              <a:effectLst>
                <a:outerShdw blurRad="38100" dist="38100" dir="2700000" algn="tl">
                  <a:srgbClr val="000000"/>
                </a:outerShdw>
              </a:effectLst>
            </a:endParaRPr>
          </a:p>
        </p:txBody>
      </p:sp>
    </p:spTree>
    <p:extLst>
      <p:ext uri="{BB962C8B-B14F-4D97-AF65-F5344CB8AC3E}">
        <p14:creationId xmlns:p14="http://schemas.microsoft.com/office/powerpoint/2010/main" val="1258556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911" y="760445"/>
            <a:ext cx="4174497" cy="2476489"/>
          </a:xfrm>
          <a:prstGeom prst="rect">
            <a:avLst/>
          </a:prstGeom>
          <a:noFill/>
        </p:spPr>
        <p:txBody>
          <a:bodyPr wrap="square" rtlCol="0">
            <a:spAutoFit/>
          </a:bodyPr>
          <a:lstStyle/>
          <a:p>
            <a:r>
              <a:rPr lang="en-US" sz="3878" dirty="0">
                <a:solidFill>
                  <a:srgbClr val="800000"/>
                </a:solidFill>
                <a:latin typeface="Arial"/>
                <a:cs typeface="Arial"/>
              </a:rPr>
              <a:t>Comments?</a:t>
            </a:r>
          </a:p>
          <a:p>
            <a:r>
              <a:rPr lang="en-US" sz="3878" dirty="0">
                <a:solidFill>
                  <a:srgbClr val="800000"/>
                </a:solidFill>
                <a:latin typeface="Arial"/>
                <a:cs typeface="Arial"/>
              </a:rPr>
              <a:t>Questions?</a:t>
            </a:r>
          </a:p>
          <a:p>
            <a:endParaRPr lang="en-US" sz="3878" dirty="0">
              <a:solidFill>
                <a:srgbClr val="800000"/>
              </a:solidFill>
              <a:latin typeface="Arial"/>
              <a:cs typeface="Arial"/>
            </a:endParaRPr>
          </a:p>
          <a:p>
            <a:r>
              <a:rPr lang="en-US" sz="3878" dirty="0">
                <a:solidFill>
                  <a:srgbClr val="800000"/>
                </a:solidFill>
                <a:latin typeface="Arial"/>
                <a:cs typeface="Arial"/>
              </a:rPr>
              <a:t>Thanks!</a:t>
            </a:r>
          </a:p>
        </p:txBody>
      </p:sp>
      <p:sp>
        <p:nvSpPr>
          <p:cNvPr id="3" name="TextBox 2"/>
          <p:cNvSpPr txBox="1"/>
          <p:nvPr/>
        </p:nvSpPr>
        <p:spPr>
          <a:xfrm>
            <a:off x="207547" y="3752410"/>
            <a:ext cx="7692503" cy="1432187"/>
          </a:xfrm>
          <a:prstGeom prst="rect">
            <a:avLst/>
          </a:prstGeom>
          <a:noFill/>
        </p:spPr>
        <p:txBody>
          <a:bodyPr wrap="square" rtlCol="0">
            <a:spAutoFit/>
          </a:bodyPr>
          <a:lstStyle/>
          <a:p>
            <a:r>
              <a:rPr lang="en-US" sz="1745" b="1" dirty="0">
                <a:solidFill>
                  <a:srgbClr val="800000"/>
                </a:solidFill>
              </a:rPr>
              <a:t>Please get in touch to discuss any of this more:</a:t>
            </a:r>
          </a:p>
          <a:p>
            <a:endParaRPr lang="en-US" sz="1745" dirty="0"/>
          </a:p>
          <a:p>
            <a:r>
              <a:rPr lang="en-US" sz="1745" dirty="0"/>
              <a:t>Ira Bryck</a:t>
            </a:r>
          </a:p>
          <a:p>
            <a:r>
              <a:rPr lang="en-US" sz="1745" dirty="0"/>
              <a:t>413 575 5850</a:t>
            </a:r>
          </a:p>
          <a:p>
            <a:r>
              <a:rPr lang="en-US" sz="1745" dirty="0"/>
              <a:t>ira@irabryck.com</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186" y="104775"/>
            <a:ext cx="5483414" cy="3004114"/>
          </a:xfrm>
          <a:prstGeom prst="rect">
            <a:avLst/>
          </a:prstGeom>
        </p:spPr>
      </p:pic>
    </p:spTree>
    <p:extLst>
      <p:ext uri="{BB962C8B-B14F-4D97-AF65-F5344CB8AC3E}">
        <p14:creationId xmlns:p14="http://schemas.microsoft.com/office/powerpoint/2010/main" val="414828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590973" y="400262"/>
            <a:ext cx="7756525" cy="5909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7722" tIns="43092" rIns="87722" bIns="43092"/>
          <a:lstStyle/>
          <a:p>
            <a:pPr marL="332407" indent="-332407">
              <a:spcBef>
                <a:spcPct val="20000"/>
              </a:spcBef>
              <a:buClr>
                <a:schemeClr val="tx2"/>
              </a:buClr>
              <a:buSzPct val="75000"/>
            </a:pPr>
            <a:endParaRPr lang="en-US" sz="2908" dirty="0">
              <a:solidFill>
                <a:schemeClr val="accent1"/>
              </a:solidFill>
            </a:endParaRPr>
          </a:p>
          <a:p>
            <a:pPr marL="332407" indent="-332407">
              <a:spcBef>
                <a:spcPct val="20000"/>
              </a:spcBef>
              <a:buClr>
                <a:schemeClr val="tx2"/>
              </a:buClr>
              <a:buSzPct val="75000"/>
            </a:pPr>
            <a:endParaRPr lang="en-US" sz="2714" dirty="0"/>
          </a:p>
        </p:txBody>
      </p:sp>
      <p:sp>
        <p:nvSpPr>
          <p:cNvPr id="10242" name="Rectangle 3"/>
          <p:cNvSpPr>
            <a:spLocks noChangeArrowheads="1"/>
          </p:cNvSpPr>
          <p:nvPr/>
        </p:nvSpPr>
        <p:spPr bwMode="auto">
          <a:xfrm>
            <a:off x="517102" y="991235"/>
            <a:ext cx="7781149" cy="33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endParaRPr lang="en-US" sz="1551" b="1" dirty="0"/>
          </a:p>
        </p:txBody>
      </p:sp>
      <p:sp>
        <p:nvSpPr>
          <p:cNvPr id="10243" name="Oval 4"/>
          <p:cNvSpPr>
            <a:spLocks noChangeArrowheads="1"/>
          </p:cNvSpPr>
          <p:nvPr/>
        </p:nvSpPr>
        <p:spPr bwMode="auto">
          <a:xfrm>
            <a:off x="3176482" y="1212850"/>
            <a:ext cx="2659380" cy="2659380"/>
          </a:xfrm>
          <a:prstGeom prst="ellipse">
            <a:avLst/>
          </a:prstGeom>
          <a:solidFill>
            <a:srgbClr val="FFFF00">
              <a:alpha val="59999"/>
            </a:srgbClr>
          </a:solidFill>
          <a:ln w="76200">
            <a:solidFill>
              <a:schemeClr val="tx1"/>
            </a:solidFill>
            <a:round/>
            <a:headEnd/>
            <a:tailEnd/>
          </a:ln>
        </p:spPr>
        <p:txBody>
          <a:bodyPr wrap="none" anchor="ctr"/>
          <a:lstStyle/>
          <a:p>
            <a:endParaRPr lang="en-US" sz="1745" dirty="0"/>
          </a:p>
        </p:txBody>
      </p:sp>
      <p:sp>
        <p:nvSpPr>
          <p:cNvPr id="10244" name="Oval 5"/>
          <p:cNvSpPr>
            <a:spLocks noChangeArrowheads="1"/>
          </p:cNvSpPr>
          <p:nvPr/>
        </p:nvSpPr>
        <p:spPr bwMode="auto">
          <a:xfrm>
            <a:off x="2363893" y="2616412"/>
            <a:ext cx="2511637" cy="2511637"/>
          </a:xfrm>
          <a:prstGeom prst="ellipse">
            <a:avLst/>
          </a:prstGeom>
          <a:solidFill>
            <a:srgbClr val="0000FF">
              <a:alpha val="59999"/>
            </a:srgbClr>
          </a:solidFill>
          <a:ln w="76200">
            <a:solidFill>
              <a:schemeClr val="tx1">
                <a:alpha val="69019"/>
              </a:schemeClr>
            </a:solidFill>
            <a:round/>
            <a:headEnd/>
            <a:tailEnd/>
          </a:ln>
        </p:spPr>
        <p:txBody>
          <a:bodyPr wrap="none" anchor="ctr"/>
          <a:lstStyle/>
          <a:p>
            <a:endParaRPr lang="en-US" sz="1745" dirty="0"/>
          </a:p>
        </p:txBody>
      </p:sp>
      <p:sp>
        <p:nvSpPr>
          <p:cNvPr id="10245" name="Oval 6"/>
          <p:cNvSpPr>
            <a:spLocks noChangeArrowheads="1"/>
          </p:cNvSpPr>
          <p:nvPr/>
        </p:nvSpPr>
        <p:spPr bwMode="auto">
          <a:xfrm>
            <a:off x="4284557" y="2616412"/>
            <a:ext cx="2437765" cy="2585508"/>
          </a:xfrm>
          <a:prstGeom prst="ellipse">
            <a:avLst/>
          </a:prstGeom>
          <a:solidFill>
            <a:srgbClr val="F60A1A">
              <a:alpha val="81960"/>
            </a:srgbClr>
          </a:solidFill>
          <a:ln w="76200">
            <a:solidFill>
              <a:srgbClr val="000000">
                <a:alpha val="59999"/>
              </a:srgbClr>
            </a:solidFill>
            <a:round/>
            <a:headEnd/>
            <a:tailEnd/>
          </a:ln>
        </p:spPr>
        <p:txBody>
          <a:bodyPr wrap="none" anchor="ctr"/>
          <a:lstStyle/>
          <a:p>
            <a:endParaRPr lang="en-US" sz="1745" dirty="0"/>
          </a:p>
        </p:txBody>
      </p:sp>
      <p:sp>
        <p:nvSpPr>
          <p:cNvPr id="10246" name="Text Box 7"/>
          <p:cNvSpPr txBox="1">
            <a:spLocks noChangeArrowheads="1"/>
          </p:cNvSpPr>
          <p:nvPr/>
        </p:nvSpPr>
        <p:spPr bwMode="auto">
          <a:xfrm>
            <a:off x="3841327" y="1729952"/>
            <a:ext cx="1551305"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Ownership</a:t>
            </a:r>
            <a:endParaRPr lang="en-US" sz="1551" dirty="0">
              <a:solidFill>
                <a:schemeClr val="tx1"/>
              </a:solidFill>
            </a:endParaRPr>
          </a:p>
        </p:txBody>
      </p:sp>
      <p:sp>
        <p:nvSpPr>
          <p:cNvPr id="10247" name="Text Box 8"/>
          <p:cNvSpPr txBox="1">
            <a:spLocks noChangeArrowheads="1"/>
          </p:cNvSpPr>
          <p:nvPr/>
        </p:nvSpPr>
        <p:spPr bwMode="auto">
          <a:xfrm>
            <a:off x="5171017" y="3946101"/>
            <a:ext cx="1329690" cy="56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551" dirty="0">
                <a:solidFill>
                  <a:schemeClr val="tx1"/>
                </a:solidFill>
              </a:rPr>
              <a:t>Management</a:t>
            </a:r>
          </a:p>
        </p:txBody>
      </p:sp>
      <p:sp>
        <p:nvSpPr>
          <p:cNvPr id="10248" name="Text Box 9"/>
          <p:cNvSpPr txBox="1">
            <a:spLocks noChangeArrowheads="1"/>
          </p:cNvSpPr>
          <p:nvPr/>
        </p:nvSpPr>
        <p:spPr bwMode="auto">
          <a:xfrm>
            <a:off x="2880995" y="4167717"/>
            <a:ext cx="1181947"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Family</a:t>
            </a:r>
            <a:endParaRPr lang="en-US" sz="1357" dirty="0">
              <a:solidFill>
                <a:schemeClr val="tx1"/>
              </a:solidFill>
            </a:endParaRPr>
          </a:p>
        </p:txBody>
      </p:sp>
      <p:sp>
        <p:nvSpPr>
          <p:cNvPr id="10249" name="Text Box 10"/>
          <p:cNvSpPr txBox="1">
            <a:spLocks noChangeArrowheads="1"/>
          </p:cNvSpPr>
          <p:nvPr/>
        </p:nvSpPr>
        <p:spPr bwMode="auto">
          <a:xfrm>
            <a:off x="3619712" y="3059642"/>
            <a:ext cx="517102"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fo</a:t>
            </a:r>
            <a:endParaRPr lang="en-US" sz="2327" dirty="0">
              <a:solidFill>
                <a:schemeClr val="tx1"/>
              </a:solidFill>
            </a:endParaRPr>
          </a:p>
        </p:txBody>
      </p:sp>
      <p:sp>
        <p:nvSpPr>
          <p:cNvPr id="10250" name="Text Box 11"/>
          <p:cNvSpPr txBox="1">
            <a:spLocks noChangeArrowheads="1"/>
          </p:cNvSpPr>
          <p:nvPr/>
        </p:nvSpPr>
        <p:spPr bwMode="auto">
          <a:xfrm>
            <a:off x="4358428" y="3429000"/>
            <a:ext cx="517102" cy="30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357" dirty="0">
                <a:solidFill>
                  <a:schemeClr val="tx1"/>
                </a:solidFill>
              </a:rPr>
              <a:t>fom</a:t>
            </a:r>
            <a:endParaRPr lang="en-US" sz="2327" dirty="0">
              <a:solidFill>
                <a:schemeClr val="tx1"/>
              </a:solidFill>
            </a:endParaRPr>
          </a:p>
        </p:txBody>
      </p:sp>
      <p:sp>
        <p:nvSpPr>
          <p:cNvPr id="10251" name="Text Box 12"/>
          <p:cNvSpPr txBox="1">
            <a:spLocks noChangeArrowheads="1"/>
          </p:cNvSpPr>
          <p:nvPr/>
        </p:nvSpPr>
        <p:spPr bwMode="auto">
          <a:xfrm>
            <a:off x="4949402" y="2985770"/>
            <a:ext cx="517102"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om</a:t>
            </a:r>
          </a:p>
        </p:txBody>
      </p:sp>
      <p:sp>
        <p:nvSpPr>
          <p:cNvPr id="10252" name="Rectangle 18"/>
          <p:cNvSpPr>
            <a:spLocks noChangeArrowheads="1"/>
          </p:cNvSpPr>
          <p:nvPr/>
        </p:nvSpPr>
        <p:spPr bwMode="auto">
          <a:xfrm>
            <a:off x="4358428" y="4019974"/>
            <a:ext cx="433132"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spcBef>
                <a:spcPct val="50000"/>
              </a:spcBef>
            </a:pPr>
            <a:r>
              <a:rPr lang="en-US" sz="1745" dirty="0"/>
              <a:t>fm</a:t>
            </a:r>
          </a:p>
        </p:txBody>
      </p:sp>
      <p:sp>
        <p:nvSpPr>
          <p:cNvPr id="2" name="TextBox 1">
            <a:extLst>
              <a:ext uri="{FF2B5EF4-FFF2-40B4-BE49-F238E27FC236}">
                <a16:creationId xmlns:a16="http://schemas.microsoft.com/office/drawing/2014/main" id="{14D0462E-4C4B-DCDF-8BCB-80F8826F01D3}"/>
              </a:ext>
            </a:extLst>
          </p:cNvPr>
          <p:cNvSpPr txBox="1"/>
          <p:nvPr/>
        </p:nvSpPr>
        <p:spPr>
          <a:xfrm>
            <a:off x="5667012" y="6014508"/>
            <a:ext cx="2923207" cy="328209"/>
          </a:xfrm>
          <a:prstGeom prst="rect">
            <a:avLst/>
          </a:prstGeom>
          <a:noFill/>
        </p:spPr>
        <p:txBody>
          <a:bodyPr wrap="square" rtlCol="0">
            <a:spAutoFit/>
          </a:bodyPr>
          <a:lstStyle/>
          <a:p>
            <a:r>
              <a:rPr lang="en-US" sz="1551" dirty="0">
                <a:solidFill>
                  <a:srgbClr val="040C28"/>
                </a:solidFill>
                <a:latin typeface="Google Sans"/>
              </a:rPr>
              <a:t>By Renato Tagiuri and John Davis</a:t>
            </a:r>
            <a:endParaRPr lang="en-US" sz="1551" dirty="0"/>
          </a:p>
        </p:txBody>
      </p:sp>
    </p:spTree>
    <p:extLst>
      <p:ext uri="{BB962C8B-B14F-4D97-AF65-F5344CB8AC3E}">
        <p14:creationId xmlns:p14="http://schemas.microsoft.com/office/powerpoint/2010/main" val="321215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590973" y="400262"/>
            <a:ext cx="7756525" cy="5909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7722" tIns="43092" rIns="87722" bIns="43092"/>
          <a:lstStyle/>
          <a:p>
            <a:pPr marL="332407" indent="-332407">
              <a:spcBef>
                <a:spcPct val="20000"/>
              </a:spcBef>
              <a:buClr>
                <a:schemeClr val="tx2"/>
              </a:buClr>
              <a:buSzPct val="75000"/>
            </a:pPr>
            <a:endParaRPr lang="en-US" sz="2908" dirty="0">
              <a:solidFill>
                <a:schemeClr val="accent1"/>
              </a:solidFill>
            </a:endParaRPr>
          </a:p>
          <a:p>
            <a:pPr marL="332407" indent="-332407">
              <a:spcBef>
                <a:spcPct val="20000"/>
              </a:spcBef>
              <a:buClr>
                <a:schemeClr val="tx2"/>
              </a:buClr>
              <a:buSzPct val="75000"/>
            </a:pPr>
            <a:endParaRPr lang="en-US" sz="2714" dirty="0"/>
          </a:p>
        </p:txBody>
      </p:sp>
      <p:sp>
        <p:nvSpPr>
          <p:cNvPr id="10242" name="Rectangle 3"/>
          <p:cNvSpPr>
            <a:spLocks noChangeArrowheads="1"/>
          </p:cNvSpPr>
          <p:nvPr/>
        </p:nvSpPr>
        <p:spPr bwMode="auto">
          <a:xfrm>
            <a:off x="517102" y="991235"/>
            <a:ext cx="7781149" cy="33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endParaRPr lang="en-US" sz="1551" b="1" dirty="0"/>
          </a:p>
        </p:txBody>
      </p:sp>
      <p:sp>
        <p:nvSpPr>
          <p:cNvPr id="10243" name="Oval 4"/>
          <p:cNvSpPr>
            <a:spLocks noChangeArrowheads="1"/>
          </p:cNvSpPr>
          <p:nvPr/>
        </p:nvSpPr>
        <p:spPr bwMode="auto">
          <a:xfrm>
            <a:off x="3176482" y="1212850"/>
            <a:ext cx="2659380" cy="2659380"/>
          </a:xfrm>
          <a:prstGeom prst="ellipse">
            <a:avLst/>
          </a:prstGeom>
          <a:solidFill>
            <a:srgbClr val="FFFF00">
              <a:alpha val="59999"/>
            </a:srgbClr>
          </a:solidFill>
          <a:ln w="76200">
            <a:solidFill>
              <a:schemeClr val="tx1"/>
            </a:solidFill>
            <a:round/>
            <a:headEnd/>
            <a:tailEnd/>
          </a:ln>
        </p:spPr>
        <p:txBody>
          <a:bodyPr wrap="none" anchor="ctr"/>
          <a:lstStyle/>
          <a:p>
            <a:endParaRPr lang="en-US" sz="1745" dirty="0"/>
          </a:p>
        </p:txBody>
      </p:sp>
      <p:sp>
        <p:nvSpPr>
          <p:cNvPr id="10244" name="Oval 5"/>
          <p:cNvSpPr>
            <a:spLocks noChangeArrowheads="1"/>
          </p:cNvSpPr>
          <p:nvPr/>
        </p:nvSpPr>
        <p:spPr bwMode="auto">
          <a:xfrm>
            <a:off x="2363893" y="2616412"/>
            <a:ext cx="2511637" cy="2511637"/>
          </a:xfrm>
          <a:prstGeom prst="ellipse">
            <a:avLst/>
          </a:prstGeom>
          <a:solidFill>
            <a:srgbClr val="0000FF">
              <a:alpha val="59999"/>
            </a:srgbClr>
          </a:solidFill>
          <a:ln w="76200">
            <a:solidFill>
              <a:schemeClr val="tx1">
                <a:alpha val="69019"/>
              </a:schemeClr>
            </a:solidFill>
            <a:round/>
            <a:headEnd/>
            <a:tailEnd/>
          </a:ln>
        </p:spPr>
        <p:txBody>
          <a:bodyPr wrap="none" anchor="ctr"/>
          <a:lstStyle/>
          <a:p>
            <a:endParaRPr lang="en-US" sz="1745" dirty="0"/>
          </a:p>
        </p:txBody>
      </p:sp>
      <p:sp>
        <p:nvSpPr>
          <p:cNvPr id="10245" name="Oval 6"/>
          <p:cNvSpPr>
            <a:spLocks noChangeArrowheads="1"/>
          </p:cNvSpPr>
          <p:nvPr/>
        </p:nvSpPr>
        <p:spPr bwMode="auto">
          <a:xfrm>
            <a:off x="4284557" y="2616412"/>
            <a:ext cx="2437765" cy="2585508"/>
          </a:xfrm>
          <a:prstGeom prst="ellipse">
            <a:avLst/>
          </a:prstGeom>
          <a:solidFill>
            <a:srgbClr val="F60A1A">
              <a:alpha val="81960"/>
            </a:srgbClr>
          </a:solidFill>
          <a:ln w="76200">
            <a:solidFill>
              <a:srgbClr val="000000">
                <a:alpha val="59999"/>
              </a:srgbClr>
            </a:solidFill>
            <a:round/>
            <a:headEnd/>
            <a:tailEnd/>
          </a:ln>
        </p:spPr>
        <p:txBody>
          <a:bodyPr wrap="none" anchor="ctr"/>
          <a:lstStyle/>
          <a:p>
            <a:endParaRPr lang="en-US" sz="1745" dirty="0"/>
          </a:p>
        </p:txBody>
      </p:sp>
      <p:sp>
        <p:nvSpPr>
          <p:cNvPr id="10246" name="Text Box 7"/>
          <p:cNvSpPr txBox="1">
            <a:spLocks noChangeArrowheads="1"/>
          </p:cNvSpPr>
          <p:nvPr/>
        </p:nvSpPr>
        <p:spPr bwMode="auto">
          <a:xfrm>
            <a:off x="3841327" y="1729952"/>
            <a:ext cx="1551305"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Ownership</a:t>
            </a:r>
            <a:endParaRPr lang="en-US" sz="1551" dirty="0">
              <a:solidFill>
                <a:schemeClr val="tx1"/>
              </a:solidFill>
            </a:endParaRPr>
          </a:p>
        </p:txBody>
      </p:sp>
      <p:sp>
        <p:nvSpPr>
          <p:cNvPr id="10247" name="Text Box 8"/>
          <p:cNvSpPr txBox="1">
            <a:spLocks noChangeArrowheads="1"/>
          </p:cNvSpPr>
          <p:nvPr/>
        </p:nvSpPr>
        <p:spPr bwMode="auto">
          <a:xfrm>
            <a:off x="5171017" y="3946101"/>
            <a:ext cx="1329690" cy="56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551" dirty="0">
                <a:solidFill>
                  <a:schemeClr val="tx1"/>
                </a:solidFill>
              </a:rPr>
              <a:t>Management</a:t>
            </a:r>
          </a:p>
        </p:txBody>
      </p:sp>
      <p:sp>
        <p:nvSpPr>
          <p:cNvPr id="10248" name="Text Box 9"/>
          <p:cNvSpPr txBox="1">
            <a:spLocks noChangeArrowheads="1"/>
          </p:cNvSpPr>
          <p:nvPr/>
        </p:nvSpPr>
        <p:spPr bwMode="auto">
          <a:xfrm>
            <a:off x="2880995" y="4167717"/>
            <a:ext cx="1181947"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Family</a:t>
            </a:r>
            <a:endParaRPr lang="en-US" sz="1357" dirty="0">
              <a:solidFill>
                <a:schemeClr val="tx1"/>
              </a:solidFill>
            </a:endParaRPr>
          </a:p>
        </p:txBody>
      </p:sp>
      <p:sp>
        <p:nvSpPr>
          <p:cNvPr id="10249" name="Text Box 10"/>
          <p:cNvSpPr txBox="1">
            <a:spLocks noChangeArrowheads="1"/>
          </p:cNvSpPr>
          <p:nvPr/>
        </p:nvSpPr>
        <p:spPr bwMode="auto">
          <a:xfrm>
            <a:off x="3619712" y="3059642"/>
            <a:ext cx="517102"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fo</a:t>
            </a:r>
            <a:endParaRPr lang="en-US" sz="2327" dirty="0">
              <a:solidFill>
                <a:schemeClr val="tx1"/>
              </a:solidFill>
            </a:endParaRPr>
          </a:p>
        </p:txBody>
      </p:sp>
      <p:sp>
        <p:nvSpPr>
          <p:cNvPr id="10250" name="Text Box 11"/>
          <p:cNvSpPr txBox="1">
            <a:spLocks noChangeArrowheads="1"/>
          </p:cNvSpPr>
          <p:nvPr/>
        </p:nvSpPr>
        <p:spPr bwMode="auto">
          <a:xfrm>
            <a:off x="4358428" y="3429000"/>
            <a:ext cx="517102" cy="30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357" dirty="0">
                <a:solidFill>
                  <a:schemeClr val="tx1"/>
                </a:solidFill>
              </a:rPr>
              <a:t>fom</a:t>
            </a:r>
            <a:endParaRPr lang="en-US" sz="2327" dirty="0">
              <a:solidFill>
                <a:schemeClr val="tx1"/>
              </a:solidFill>
            </a:endParaRPr>
          </a:p>
        </p:txBody>
      </p:sp>
      <p:sp>
        <p:nvSpPr>
          <p:cNvPr id="10251" name="Text Box 12"/>
          <p:cNvSpPr txBox="1">
            <a:spLocks noChangeArrowheads="1"/>
          </p:cNvSpPr>
          <p:nvPr/>
        </p:nvSpPr>
        <p:spPr bwMode="auto">
          <a:xfrm>
            <a:off x="4949402" y="2985770"/>
            <a:ext cx="517102"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en-US" sz="1745" dirty="0">
                <a:solidFill>
                  <a:schemeClr val="tx1"/>
                </a:solidFill>
              </a:rPr>
              <a:t>om</a:t>
            </a:r>
          </a:p>
        </p:txBody>
      </p:sp>
      <p:sp>
        <p:nvSpPr>
          <p:cNvPr id="10252" name="Text Box 13"/>
          <p:cNvSpPr txBox="1">
            <a:spLocks noChangeArrowheads="1"/>
          </p:cNvSpPr>
          <p:nvPr/>
        </p:nvSpPr>
        <p:spPr bwMode="auto">
          <a:xfrm>
            <a:off x="221615" y="2247054"/>
            <a:ext cx="1846792" cy="1037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ja-JP" altLang="en-US" sz="1551">
                <a:solidFill>
                  <a:schemeClr val="tx1"/>
                </a:solidFill>
              </a:rPr>
              <a:t>“</a:t>
            </a:r>
            <a:r>
              <a:rPr lang="en-US" altLang="ja-JP" sz="1551" dirty="0">
                <a:solidFill>
                  <a:schemeClr val="tx1"/>
                </a:solidFill>
              </a:rPr>
              <a:t>I am SO taking a risk, and want my reward, not to mention a vote</a:t>
            </a:r>
            <a:r>
              <a:rPr lang="ja-JP" altLang="en-US" sz="1551">
                <a:solidFill>
                  <a:schemeClr val="tx1"/>
                </a:solidFill>
              </a:rPr>
              <a:t>”</a:t>
            </a:r>
            <a:r>
              <a:rPr lang="en-US" altLang="ja-JP" sz="1551" dirty="0">
                <a:solidFill>
                  <a:schemeClr val="tx1"/>
                </a:solidFill>
              </a:rPr>
              <a:t>   </a:t>
            </a:r>
            <a:r>
              <a:rPr lang="en-US" altLang="ja-JP" sz="776" dirty="0">
                <a:solidFill>
                  <a:schemeClr val="tx1"/>
                </a:solidFill>
              </a:rPr>
              <a:t>fo</a:t>
            </a:r>
            <a:endParaRPr lang="en-US" sz="1745" dirty="0">
              <a:solidFill>
                <a:schemeClr val="tx1"/>
              </a:solidFill>
            </a:endParaRPr>
          </a:p>
        </p:txBody>
      </p:sp>
      <p:sp>
        <p:nvSpPr>
          <p:cNvPr id="10253" name="Text Box 14"/>
          <p:cNvSpPr txBox="1">
            <a:spLocks noChangeArrowheads="1"/>
          </p:cNvSpPr>
          <p:nvPr/>
        </p:nvSpPr>
        <p:spPr bwMode="auto">
          <a:xfrm>
            <a:off x="3324225" y="5792894"/>
            <a:ext cx="2142278" cy="718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ja-JP" altLang="en-US" sz="1357">
                <a:solidFill>
                  <a:schemeClr val="tx1"/>
                </a:solidFill>
              </a:rPr>
              <a:t>“</a:t>
            </a:r>
            <a:r>
              <a:rPr lang="en-US" altLang="ja-JP" sz="1357" dirty="0">
                <a:solidFill>
                  <a:schemeClr val="tx1"/>
                </a:solidFill>
              </a:rPr>
              <a:t>Forget dividends, we need new machinery, and I need a new car!</a:t>
            </a:r>
            <a:r>
              <a:rPr lang="ja-JP" altLang="en-US" sz="1357">
                <a:solidFill>
                  <a:schemeClr val="tx1"/>
                </a:solidFill>
              </a:rPr>
              <a:t>”</a:t>
            </a:r>
            <a:r>
              <a:rPr lang="en-US" altLang="ja-JP" sz="1357" dirty="0">
                <a:solidFill>
                  <a:schemeClr val="tx1"/>
                </a:solidFill>
              </a:rPr>
              <a:t>   </a:t>
            </a:r>
            <a:r>
              <a:rPr lang="en-US" altLang="ja-JP" sz="776" dirty="0">
                <a:solidFill>
                  <a:schemeClr val="tx1"/>
                </a:solidFill>
              </a:rPr>
              <a:t>fm</a:t>
            </a:r>
            <a:endParaRPr lang="en-US" sz="1745" dirty="0">
              <a:solidFill>
                <a:schemeClr val="tx1"/>
              </a:solidFill>
            </a:endParaRPr>
          </a:p>
        </p:txBody>
      </p:sp>
      <p:sp>
        <p:nvSpPr>
          <p:cNvPr id="10254" name="Text Box 15"/>
          <p:cNvSpPr txBox="1">
            <a:spLocks noChangeArrowheads="1"/>
          </p:cNvSpPr>
          <p:nvPr/>
        </p:nvSpPr>
        <p:spPr bwMode="auto">
          <a:xfrm>
            <a:off x="369359" y="4832562"/>
            <a:ext cx="1920663" cy="808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ja-JP" altLang="en-US" sz="1551" dirty="0">
                <a:solidFill>
                  <a:schemeClr val="tx1"/>
                </a:solidFill>
              </a:rPr>
              <a:t>“</a:t>
            </a:r>
            <a:r>
              <a:rPr lang="en-US" altLang="ja-JP" sz="1551" dirty="0">
                <a:solidFill>
                  <a:schemeClr val="tx1"/>
                </a:solidFill>
              </a:rPr>
              <a:t>It</a:t>
            </a:r>
            <a:r>
              <a:rPr lang="ja-JP" altLang="en-US" sz="1551" dirty="0">
                <a:solidFill>
                  <a:schemeClr val="tx1"/>
                </a:solidFill>
              </a:rPr>
              <a:t>’</a:t>
            </a:r>
            <a:r>
              <a:rPr lang="en-US" altLang="ja-JP" sz="1551" dirty="0">
                <a:solidFill>
                  <a:schemeClr val="tx1"/>
                </a:solidFill>
              </a:rPr>
              <a:t>s Thanksgiving- let’s stop talking about work</a:t>
            </a:r>
            <a:r>
              <a:rPr lang="ja-JP" altLang="en-US" sz="1551" dirty="0">
                <a:solidFill>
                  <a:schemeClr val="tx1"/>
                </a:solidFill>
              </a:rPr>
              <a:t>”</a:t>
            </a:r>
            <a:r>
              <a:rPr lang="en-US" altLang="ja-JP" sz="1551" dirty="0">
                <a:solidFill>
                  <a:schemeClr val="tx1"/>
                </a:solidFill>
              </a:rPr>
              <a:t>   </a:t>
            </a:r>
            <a:r>
              <a:rPr lang="en-US" altLang="ja-JP" sz="776" dirty="0">
                <a:solidFill>
                  <a:schemeClr val="tx1"/>
                </a:solidFill>
              </a:rPr>
              <a:t>f</a:t>
            </a:r>
            <a:endParaRPr lang="en-US" sz="1745" dirty="0">
              <a:solidFill>
                <a:schemeClr val="tx1"/>
              </a:solidFill>
            </a:endParaRPr>
          </a:p>
        </p:txBody>
      </p:sp>
      <p:sp>
        <p:nvSpPr>
          <p:cNvPr id="10255" name="Text Box 16"/>
          <p:cNvSpPr txBox="1">
            <a:spLocks noChangeArrowheads="1"/>
          </p:cNvSpPr>
          <p:nvPr/>
        </p:nvSpPr>
        <p:spPr bwMode="auto">
          <a:xfrm>
            <a:off x="6352964" y="5349664"/>
            <a:ext cx="2142278" cy="808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ja-JP" altLang="en-US" sz="1551" dirty="0">
                <a:solidFill>
                  <a:schemeClr val="tx1"/>
                </a:solidFill>
              </a:rPr>
              <a:t>“</a:t>
            </a:r>
            <a:r>
              <a:rPr lang="en-US" altLang="ja-JP" sz="1551" dirty="0">
                <a:solidFill>
                  <a:schemeClr val="tx1"/>
                </a:solidFill>
              </a:rPr>
              <a:t>We can’t keep hiring relatives who aren’t up to the task</a:t>
            </a:r>
            <a:r>
              <a:rPr lang="ja-JP" altLang="en-US" sz="1551" dirty="0">
                <a:solidFill>
                  <a:schemeClr val="tx1"/>
                </a:solidFill>
              </a:rPr>
              <a:t>”</a:t>
            </a:r>
            <a:r>
              <a:rPr lang="en-US" altLang="ja-JP" sz="1551" dirty="0">
                <a:solidFill>
                  <a:schemeClr val="tx1"/>
                </a:solidFill>
              </a:rPr>
              <a:t>   </a:t>
            </a:r>
            <a:r>
              <a:rPr lang="en-US" altLang="ja-JP" sz="776" dirty="0">
                <a:solidFill>
                  <a:schemeClr val="tx1"/>
                </a:solidFill>
              </a:rPr>
              <a:t>m</a:t>
            </a:r>
            <a:endParaRPr lang="en-US" sz="1745" dirty="0">
              <a:solidFill>
                <a:schemeClr val="tx1"/>
              </a:solidFill>
            </a:endParaRPr>
          </a:p>
        </p:txBody>
      </p:sp>
      <p:sp>
        <p:nvSpPr>
          <p:cNvPr id="10256" name="Text Box 17"/>
          <p:cNvSpPr txBox="1">
            <a:spLocks noChangeArrowheads="1"/>
          </p:cNvSpPr>
          <p:nvPr/>
        </p:nvSpPr>
        <p:spPr bwMode="auto">
          <a:xfrm>
            <a:off x="6870065" y="2911898"/>
            <a:ext cx="1846792" cy="1066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ja-JP" altLang="en-US" sz="1551" dirty="0">
                <a:solidFill>
                  <a:schemeClr val="tx1"/>
                </a:solidFill>
              </a:rPr>
              <a:t>“</a:t>
            </a:r>
            <a:r>
              <a:rPr lang="en-US" altLang="ja-JP" sz="1551" dirty="0">
                <a:solidFill>
                  <a:schemeClr val="tx1"/>
                </a:solidFill>
              </a:rPr>
              <a:t>If you don’t add  to the bottom line, you shouldn’t   own stock</a:t>
            </a:r>
            <a:r>
              <a:rPr lang="ja-JP" altLang="en-US" sz="1551" dirty="0">
                <a:solidFill>
                  <a:schemeClr val="tx1"/>
                </a:solidFill>
              </a:rPr>
              <a:t>”</a:t>
            </a:r>
            <a:r>
              <a:rPr lang="en-US" altLang="ja-JP" sz="1745" dirty="0">
                <a:solidFill>
                  <a:schemeClr val="tx1"/>
                </a:solidFill>
              </a:rPr>
              <a:t>   </a:t>
            </a:r>
            <a:r>
              <a:rPr lang="en-US" altLang="ja-JP" sz="776" dirty="0">
                <a:solidFill>
                  <a:schemeClr val="tx1"/>
                </a:solidFill>
              </a:rPr>
              <a:t>om</a:t>
            </a:r>
            <a:endParaRPr lang="en-US" sz="1745" dirty="0">
              <a:solidFill>
                <a:schemeClr val="tx1"/>
              </a:solidFill>
            </a:endParaRPr>
          </a:p>
        </p:txBody>
      </p:sp>
      <p:sp>
        <p:nvSpPr>
          <p:cNvPr id="10257" name="Rectangle 18"/>
          <p:cNvSpPr>
            <a:spLocks noChangeArrowheads="1"/>
          </p:cNvSpPr>
          <p:nvPr/>
        </p:nvSpPr>
        <p:spPr bwMode="auto">
          <a:xfrm>
            <a:off x="4358428" y="4019974"/>
            <a:ext cx="433132" cy="36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spcBef>
                <a:spcPct val="50000"/>
              </a:spcBef>
            </a:pPr>
            <a:r>
              <a:rPr lang="en-US" sz="1745" dirty="0"/>
              <a:t>fm</a:t>
            </a:r>
          </a:p>
        </p:txBody>
      </p:sp>
      <p:sp>
        <p:nvSpPr>
          <p:cNvPr id="10258" name="Text Box 19"/>
          <p:cNvSpPr txBox="1">
            <a:spLocks noChangeArrowheads="1"/>
          </p:cNvSpPr>
          <p:nvPr/>
        </p:nvSpPr>
        <p:spPr bwMode="auto">
          <a:xfrm>
            <a:off x="6131349" y="621877"/>
            <a:ext cx="1699048" cy="14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ja-JP" altLang="en-US" sz="1551" dirty="0">
                <a:solidFill>
                  <a:schemeClr val="tx1"/>
                </a:solidFill>
              </a:rPr>
              <a:t>“</a:t>
            </a:r>
            <a:r>
              <a:rPr lang="en-US" altLang="ja-JP" sz="1551" dirty="0">
                <a:solidFill>
                  <a:schemeClr val="tx1"/>
                </a:solidFill>
              </a:rPr>
              <a:t>What</a:t>
            </a:r>
            <a:r>
              <a:rPr lang="ja-JP" altLang="en-US" sz="1551" dirty="0">
                <a:solidFill>
                  <a:schemeClr val="tx1"/>
                </a:solidFill>
              </a:rPr>
              <a:t>’</a:t>
            </a:r>
            <a:r>
              <a:rPr lang="en-US" altLang="ja-JP" sz="1551" dirty="0">
                <a:solidFill>
                  <a:schemeClr val="tx1"/>
                </a:solidFill>
              </a:rPr>
              <a:t>s the problem? Let’s work, get along,   prosper, and stop quibbling!</a:t>
            </a:r>
            <a:r>
              <a:rPr lang="ja-JP" altLang="en-US" sz="1551" dirty="0">
                <a:solidFill>
                  <a:schemeClr val="tx1"/>
                </a:solidFill>
              </a:rPr>
              <a:t>”</a:t>
            </a:r>
            <a:r>
              <a:rPr lang="en-US" altLang="ja-JP" sz="1551" dirty="0">
                <a:solidFill>
                  <a:schemeClr val="tx1"/>
                </a:solidFill>
              </a:rPr>
              <a:t>  </a:t>
            </a:r>
            <a:r>
              <a:rPr lang="en-US" altLang="ja-JP" sz="776" dirty="0">
                <a:solidFill>
                  <a:schemeClr val="tx1"/>
                </a:solidFill>
              </a:rPr>
              <a:t>fom</a:t>
            </a:r>
            <a:endParaRPr lang="en-US" sz="1745" dirty="0">
              <a:solidFill>
                <a:schemeClr val="tx1"/>
              </a:solidFill>
            </a:endParaRPr>
          </a:p>
        </p:txBody>
      </p:sp>
      <p:sp>
        <p:nvSpPr>
          <p:cNvPr id="10259" name="Text Box 20"/>
          <p:cNvSpPr txBox="1">
            <a:spLocks noChangeArrowheads="1"/>
          </p:cNvSpPr>
          <p:nvPr/>
        </p:nvSpPr>
        <p:spPr bwMode="auto">
          <a:xfrm>
            <a:off x="886460" y="326391"/>
            <a:ext cx="1920663" cy="1037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rgbClr val="FFFFFF"/>
                </a:solidFill>
                <a:latin typeface="Arial" charset="0"/>
                <a:ea typeface="ＭＳ Ｐゴシック" charset="0"/>
                <a:cs typeface="ＭＳ Ｐゴシック" charset="0"/>
              </a:defRPr>
            </a:lvl1pPr>
            <a:lvl2pPr marL="742950" indent="-285750">
              <a:defRPr sz="2000">
                <a:solidFill>
                  <a:srgbClr val="FFFFFF"/>
                </a:solidFill>
                <a:latin typeface="Arial" charset="0"/>
                <a:ea typeface="ＭＳ Ｐゴシック" charset="0"/>
              </a:defRPr>
            </a:lvl2pPr>
            <a:lvl3pPr marL="1143000" indent="-228600">
              <a:defRPr sz="2000">
                <a:solidFill>
                  <a:srgbClr val="FFFFFF"/>
                </a:solidFill>
                <a:latin typeface="Arial" charset="0"/>
                <a:ea typeface="ＭＳ Ｐゴシック" charset="0"/>
              </a:defRPr>
            </a:lvl3pPr>
            <a:lvl4pPr marL="1600200" indent="-228600">
              <a:defRPr sz="2000">
                <a:solidFill>
                  <a:srgbClr val="FFFFFF"/>
                </a:solidFill>
                <a:latin typeface="Arial" charset="0"/>
                <a:ea typeface="ＭＳ Ｐゴシック" charset="0"/>
              </a:defRPr>
            </a:lvl4pPr>
            <a:lvl5pPr marL="2057400" indent="-228600">
              <a:defRPr sz="2000">
                <a:solidFill>
                  <a:srgbClr val="FFFFFF"/>
                </a:solidFill>
                <a:latin typeface="Arial" charset="0"/>
                <a:ea typeface="ＭＳ Ｐゴシック" charset="0"/>
              </a:defRPr>
            </a:lvl5pPr>
            <a:lvl6pPr marL="2514600" indent="-228600" algn="ctr" eaLnBrk="0" fontAlgn="base" hangingPunct="0">
              <a:spcBef>
                <a:spcPct val="0"/>
              </a:spcBef>
              <a:spcAft>
                <a:spcPct val="0"/>
              </a:spcAft>
              <a:defRPr sz="2000">
                <a:solidFill>
                  <a:srgbClr val="FFFFFF"/>
                </a:solidFill>
                <a:latin typeface="Arial" charset="0"/>
                <a:ea typeface="ＭＳ Ｐゴシック" charset="0"/>
              </a:defRPr>
            </a:lvl6pPr>
            <a:lvl7pPr marL="2971800" indent="-228600" algn="ctr" eaLnBrk="0" fontAlgn="base" hangingPunct="0">
              <a:spcBef>
                <a:spcPct val="0"/>
              </a:spcBef>
              <a:spcAft>
                <a:spcPct val="0"/>
              </a:spcAft>
              <a:defRPr sz="2000">
                <a:solidFill>
                  <a:srgbClr val="FFFFFF"/>
                </a:solidFill>
                <a:latin typeface="Arial" charset="0"/>
                <a:ea typeface="ＭＳ Ｐゴシック" charset="0"/>
              </a:defRPr>
            </a:lvl7pPr>
            <a:lvl8pPr marL="3429000" indent="-228600" algn="ctr" eaLnBrk="0" fontAlgn="base" hangingPunct="0">
              <a:spcBef>
                <a:spcPct val="0"/>
              </a:spcBef>
              <a:spcAft>
                <a:spcPct val="0"/>
              </a:spcAft>
              <a:defRPr sz="2000">
                <a:solidFill>
                  <a:srgbClr val="FFFFFF"/>
                </a:solidFill>
                <a:latin typeface="Arial" charset="0"/>
                <a:ea typeface="ＭＳ Ｐゴシック" charset="0"/>
              </a:defRPr>
            </a:lvl8pPr>
            <a:lvl9pPr marL="3886200" indent="-228600" algn="ctr" eaLnBrk="0" fontAlgn="base" hangingPunct="0">
              <a:spcBef>
                <a:spcPct val="0"/>
              </a:spcBef>
              <a:spcAft>
                <a:spcPct val="0"/>
              </a:spcAft>
              <a:defRPr sz="2000">
                <a:solidFill>
                  <a:srgbClr val="FFFFFF"/>
                </a:solidFill>
                <a:latin typeface="Arial" charset="0"/>
                <a:ea typeface="ＭＳ Ｐゴシック" charset="0"/>
              </a:defRPr>
            </a:lvl9pPr>
          </a:lstStyle>
          <a:p>
            <a:pPr algn="l">
              <a:spcBef>
                <a:spcPct val="50000"/>
              </a:spcBef>
            </a:pPr>
            <a:r>
              <a:rPr lang="ja-JP" altLang="en-US" sz="1551">
                <a:solidFill>
                  <a:schemeClr val="tx1"/>
                </a:solidFill>
              </a:rPr>
              <a:t>“</a:t>
            </a:r>
            <a:r>
              <a:rPr lang="en-US" altLang="ja-JP" sz="1551" dirty="0">
                <a:solidFill>
                  <a:schemeClr val="tx1"/>
                </a:solidFill>
              </a:rPr>
              <a:t>Let</a:t>
            </a:r>
            <a:r>
              <a:rPr lang="ja-JP" altLang="en-US" sz="1551">
                <a:solidFill>
                  <a:schemeClr val="tx1"/>
                </a:solidFill>
              </a:rPr>
              <a:t>’</a:t>
            </a:r>
            <a:r>
              <a:rPr lang="en-US" altLang="ja-JP" sz="1551" dirty="0">
                <a:solidFill>
                  <a:schemeClr val="tx1"/>
                </a:solidFill>
              </a:rPr>
              <a:t>s just determine ROI and send me my checks</a:t>
            </a:r>
            <a:r>
              <a:rPr lang="ja-JP" altLang="en-US" sz="1551">
                <a:solidFill>
                  <a:schemeClr val="tx1"/>
                </a:solidFill>
              </a:rPr>
              <a:t>”</a:t>
            </a:r>
            <a:r>
              <a:rPr lang="en-US" altLang="ja-JP" sz="1551" dirty="0">
                <a:solidFill>
                  <a:schemeClr val="tx1"/>
                </a:solidFill>
              </a:rPr>
              <a:t>   </a:t>
            </a:r>
            <a:r>
              <a:rPr lang="en-US" altLang="ja-JP" sz="776" dirty="0">
                <a:solidFill>
                  <a:schemeClr val="tx1"/>
                </a:solidFill>
              </a:rPr>
              <a:t>o</a:t>
            </a:r>
            <a:endParaRPr lang="en-US" sz="2327" dirty="0">
              <a:solidFill>
                <a:schemeClr val="tx1"/>
              </a:solidFill>
            </a:endParaRPr>
          </a:p>
        </p:txBody>
      </p:sp>
      <p:sp>
        <p:nvSpPr>
          <p:cNvPr id="10260" name="AutoShape 21"/>
          <p:cNvSpPr>
            <a:spLocks noChangeArrowheads="1"/>
          </p:cNvSpPr>
          <p:nvPr/>
        </p:nvSpPr>
        <p:spPr bwMode="auto">
          <a:xfrm>
            <a:off x="0" y="4537075"/>
            <a:ext cx="2585508" cy="1403562"/>
          </a:xfrm>
          <a:prstGeom prst="cloudCallout">
            <a:avLst>
              <a:gd name="adj1" fmla="val 69523"/>
              <a:gd name="adj2" fmla="val -47588"/>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327" dirty="0"/>
          </a:p>
        </p:txBody>
      </p:sp>
      <p:sp>
        <p:nvSpPr>
          <p:cNvPr id="10261" name="AutoShape 22"/>
          <p:cNvSpPr>
            <a:spLocks noChangeArrowheads="1"/>
          </p:cNvSpPr>
          <p:nvPr/>
        </p:nvSpPr>
        <p:spPr bwMode="auto">
          <a:xfrm>
            <a:off x="2807124" y="5571278"/>
            <a:ext cx="3250353" cy="1181947"/>
          </a:xfrm>
          <a:prstGeom prst="cloudCallout">
            <a:avLst>
              <a:gd name="adj1" fmla="val 3977"/>
              <a:gd name="adj2" fmla="val -148569"/>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327" dirty="0"/>
          </a:p>
        </p:txBody>
      </p:sp>
      <p:sp>
        <p:nvSpPr>
          <p:cNvPr id="10262" name="AutoShape 23"/>
          <p:cNvSpPr>
            <a:spLocks noChangeArrowheads="1"/>
          </p:cNvSpPr>
          <p:nvPr/>
        </p:nvSpPr>
        <p:spPr bwMode="auto">
          <a:xfrm>
            <a:off x="6648450" y="2542540"/>
            <a:ext cx="2216150" cy="2068407"/>
          </a:xfrm>
          <a:prstGeom prst="cloudCallout">
            <a:avLst>
              <a:gd name="adj1" fmla="val -106389"/>
              <a:gd name="adj2" fmla="val -25444"/>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327" dirty="0"/>
          </a:p>
        </p:txBody>
      </p:sp>
      <p:sp>
        <p:nvSpPr>
          <p:cNvPr id="10263" name="AutoShape 24"/>
          <p:cNvSpPr>
            <a:spLocks noChangeArrowheads="1"/>
          </p:cNvSpPr>
          <p:nvPr/>
        </p:nvSpPr>
        <p:spPr bwMode="auto">
          <a:xfrm>
            <a:off x="5614247" y="326390"/>
            <a:ext cx="2807123" cy="1920663"/>
          </a:xfrm>
          <a:prstGeom prst="cloudCallout">
            <a:avLst>
              <a:gd name="adj1" fmla="val -86403"/>
              <a:gd name="adj2" fmla="val 100722"/>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327" dirty="0"/>
          </a:p>
        </p:txBody>
      </p:sp>
      <p:sp>
        <p:nvSpPr>
          <p:cNvPr id="10264" name="AutoShape 25"/>
          <p:cNvSpPr>
            <a:spLocks noChangeArrowheads="1"/>
          </p:cNvSpPr>
          <p:nvPr/>
        </p:nvSpPr>
        <p:spPr bwMode="auto">
          <a:xfrm>
            <a:off x="517102" y="104775"/>
            <a:ext cx="2363893" cy="1699048"/>
          </a:xfrm>
          <a:prstGeom prst="cloudCallout">
            <a:avLst>
              <a:gd name="adj1" fmla="val 89583"/>
              <a:gd name="adj2" fmla="val 62407"/>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327" dirty="0"/>
          </a:p>
        </p:txBody>
      </p:sp>
      <p:sp>
        <p:nvSpPr>
          <p:cNvPr id="10265" name="AutoShape 26"/>
          <p:cNvSpPr>
            <a:spLocks noChangeArrowheads="1"/>
          </p:cNvSpPr>
          <p:nvPr/>
        </p:nvSpPr>
        <p:spPr bwMode="auto">
          <a:xfrm>
            <a:off x="0" y="2025439"/>
            <a:ext cx="2363893" cy="1699048"/>
          </a:xfrm>
          <a:prstGeom prst="cloudCallout">
            <a:avLst>
              <a:gd name="adj1" fmla="val 102083"/>
              <a:gd name="adj2" fmla="val 2898"/>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327" dirty="0"/>
          </a:p>
        </p:txBody>
      </p:sp>
      <p:sp>
        <p:nvSpPr>
          <p:cNvPr id="10266" name="AutoShape 27"/>
          <p:cNvSpPr>
            <a:spLocks noChangeArrowheads="1"/>
          </p:cNvSpPr>
          <p:nvPr/>
        </p:nvSpPr>
        <p:spPr bwMode="auto">
          <a:xfrm>
            <a:off x="6131349" y="4980305"/>
            <a:ext cx="2363893" cy="1699048"/>
          </a:xfrm>
          <a:prstGeom prst="cloudCallout">
            <a:avLst>
              <a:gd name="adj1" fmla="val -56315"/>
              <a:gd name="adj2" fmla="val -85778"/>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327" dirty="0"/>
          </a:p>
        </p:txBody>
      </p:sp>
      <p:sp>
        <p:nvSpPr>
          <p:cNvPr id="2" name="TextBox 1">
            <a:extLst>
              <a:ext uri="{FF2B5EF4-FFF2-40B4-BE49-F238E27FC236}">
                <a16:creationId xmlns:a16="http://schemas.microsoft.com/office/drawing/2014/main" id="{AC6A387D-CEE7-4A38-EEA5-2935A65990B7}"/>
              </a:ext>
            </a:extLst>
          </p:cNvPr>
          <p:cNvSpPr txBox="1"/>
          <p:nvPr/>
        </p:nvSpPr>
        <p:spPr>
          <a:xfrm>
            <a:off x="8199755" y="6395678"/>
            <a:ext cx="1034203" cy="358047"/>
          </a:xfrm>
          <a:prstGeom prst="rect">
            <a:avLst/>
          </a:prstGeom>
          <a:noFill/>
        </p:spPr>
        <p:txBody>
          <a:bodyPr wrap="square" rtlCol="0">
            <a:spAutoFit/>
          </a:bodyPr>
          <a:lstStyle/>
          <a:p>
            <a:r>
              <a:rPr lang="en-US" sz="1745" dirty="0"/>
              <a:t>ILB</a:t>
            </a:r>
          </a:p>
        </p:txBody>
      </p:sp>
    </p:spTree>
    <p:extLst>
      <p:ext uri="{BB962C8B-B14F-4D97-AF65-F5344CB8AC3E}">
        <p14:creationId xmlns:p14="http://schemas.microsoft.com/office/powerpoint/2010/main" val="419427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ar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9372">
            <a:off x="2579998" y="4149516"/>
            <a:ext cx="2534114" cy="2054688"/>
          </a:xfrm>
          <a:prstGeom prst="rect">
            <a:avLst/>
          </a:prstGeom>
        </p:spPr>
      </p:pic>
      <p:sp>
        <p:nvSpPr>
          <p:cNvPr id="2" name="Rectangle 1"/>
          <p:cNvSpPr/>
          <p:nvPr/>
        </p:nvSpPr>
        <p:spPr>
          <a:xfrm>
            <a:off x="205194" y="502244"/>
            <a:ext cx="8412544" cy="3908677"/>
          </a:xfrm>
          <a:prstGeom prst="rect">
            <a:avLst/>
          </a:prstGeom>
        </p:spPr>
        <p:txBody>
          <a:bodyPr wrap="square">
            <a:spAutoFit/>
          </a:bodyPr>
          <a:lstStyle/>
          <a:p>
            <a:r>
              <a:rPr lang="en-US" sz="3490" b="1" dirty="0">
                <a:solidFill>
                  <a:srgbClr val="800000"/>
                </a:solidFill>
              </a:rPr>
              <a:t>Saying is believing</a:t>
            </a:r>
          </a:p>
          <a:p>
            <a:endParaRPr lang="en-US" sz="1551" dirty="0"/>
          </a:p>
          <a:p>
            <a:pPr marL="277006" indent="-277006">
              <a:buFont typeface="Arial"/>
              <a:buChar char="•"/>
            </a:pPr>
            <a:r>
              <a:rPr lang="en-US" sz="2327" b="1" dirty="0"/>
              <a:t>Only family should rise </a:t>
            </a:r>
            <a:r>
              <a:rPr lang="en-US" sz="2327" dirty="0"/>
              <a:t>to the top</a:t>
            </a:r>
          </a:p>
          <a:p>
            <a:pPr marL="277006" indent="-277006">
              <a:buFont typeface="Arial"/>
              <a:buChar char="•"/>
            </a:pPr>
            <a:r>
              <a:rPr lang="en-US" sz="2327" dirty="0"/>
              <a:t>I </a:t>
            </a:r>
            <a:r>
              <a:rPr lang="en-US" sz="2327" b="1" dirty="0"/>
              <a:t>love you equally, so pay you </a:t>
            </a:r>
            <a:r>
              <a:rPr lang="en-US" sz="2327" dirty="0"/>
              <a:t>equally</a:t>
            </a:r>
          </a:p>
          <a:p>
            <a:pPr marL="277006" indent="-277006">
              <a:buFont typeface="Arial"/>
              <a:buChar char="•"/>
            </a:pPr>
            <a:r>
              <a:rPr lang="en-US" sz="2327" b="1" dirty="0"/>
              <a:t>If all else fails</a:t>
            </a:r>
            <a:r>
              <a:rPr lang="en-US" sz="2327" dirty="0"/>
              <a:t>, there’s always the family business </a:t>
            </a:r>
          </a:p>
          <a:p>
            <a:pPr marL="277006" indent="-277006">
              <a:buFont typeface="Arial"/>
              <a:buChar char="•"/>
            </a:pPr>
            <a:r>
              <a:rPr lang="en-US" sz="2327" dirty="0"/>
              <a:t>You don’t have to be </a:t>
            </a:r>
            <a:r>
              <a:rPr lang="en-US" sz="2327" b="1" dirty="0"/>
              <a:t>crazy to work here</a:t>
            </a:r>
            <a:r>
              <a:rPr lang="en-US" sz="2327" dirty="0"/>
              <a:t>, but it helps</a:t>
            </a:r>
          </a:p>
          <a:p>
            <a:pPr marL="277006" indent="-277006">
              <a:buFont typeface="Arial"/>
              <a:buChar char="•"/>
            </a:pPr>
            <a:r>
              <a:rPr lang="en-US" sz="2327" dirty="0"/>
              <a:t>From each according to his ability, </a:t>
            </a:r>
            <a:r>
              <a:rPr lang="en-US" sz="2327" b="1" dirty="0"/>
              <a:t>to each according to his need</a:t>
            </a:r>
            <a:endParaRPr lang="en-US" sz="2327" b="1" dirty="0">
              <a:solidFill>
                <a:srgbClr val="800000"/>
              </a:solidFill>
            </a:endParaRPr>
          </a:p>
          <a:p>
            <a:endParaRPr lang="en-US" sz="2327" b="1" dirty="0">
              <a:solidFill>
                <a:srgbClr val="800000"/>
              </a:solidFill>
            </a:endParaRPr>
          </a:p>
          <a:p>
            <a:r>
              <a:rPr lang="en-US" sz="2327" b="1" dirty="0">
                <a:solidFill>
                  <a:srgbClr val="800000"/>
                </a:solidFill>
              </a:rPr>
              <a:t>How can you challenge clients to re-think these positions?</a:t>
            </a:r>
          </a:p>
          <a:p>
            <a:r>
              <a:rPr lang="en-US" sz="1745" dirty="0"/>
              <a:t> </a:t>
            </a:r>
          </a:p>
          <a:p>
            <a:r>
              <a:rPr lang="en-US" sz="1745" dirty="0"/>
              <a:t> </a:t>
            </a:r>
          </a:p>
        </p:txBody>
      </p:sp>
      <p:pic>
        <p:nvPicPr>
          <p:cNvPr id="3" name="Picture 2"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30921"/>
            <a:ext cx="2216150" cy="2422303"/>
          </a:xfrm>
          <a:prstGeom prst="rect">
            <a:avLst/>
          </a:prstGeom>
        </p:spPr>
      </p:pic>
      <p:sp>
        <p:nvSpPr>
          <p:cNvPr id="9" name="TextBox 8"/>
          <p:cNvSpPr txBox="1"/>
          <p:nvPr/>
        </p:nvSpPr>
        <p:spPr>
          <a:xfrm>
            <a:off x="3348849" y="4321758"/>
            <a:ext cx="1403562" cy="1432187"/>
          </a:xfrm>
          <a:prstGeom prst="rect">
            <a:avLst/>
          </a:prstGeom>
          <a:noFill/>
        </p:spPr>
        <p:txBody>
          <a:bodyPr wrap="square" rtlCol="0">
            <a:spAutoFit/>
          </a:bodyPr>
          <a:lstStyle/>
          <a:p>
            <a:r>
              <a:rPr lang="en-US" sz="1745" dirty="0">
                <a:latin typeface="American Typewriter"/>
                <a:cs typeface="American Typewriter"/>
              </a:rPr>
              <a:t>From </a:t>
            </a:r>
          </a:p>
          <a:p>
            <a:r>
              <a:rPr lang="en-US" sz="1745" dirty="0">
                <a:latin typeface="American Typewriter"/>
                <a:cs typeface="American Typewriter"/>
              </a:rPr>
              <a:t>each according</a:t>
            </a:r>
          </a:p>
          <a:p>
            <a:r>
              <a:rPr lang="en-US" sz="1745" dirty="0">
                <a:latin typeface="American Typewriter"/>
                <a:cs typeface="American Typewriter"/>
              </a:rPr>
              <a:t>      to his  </a:t>
            </a:r>
          </a:p>
          <a:p>
            <a:r>
              <a:rPr lang="en-US" sz="1745" dirty="0">
                <a:latin typeface="American Typewriter"/>
                <a:cs typeface="American Typewriter"/>
              </a:rPr>
              <a:t>    ability…</a:t>
            </a:r>
          </a:p>
        </p:txBody>
      </p:sp>
    </p:spTree>
    <p:extLst>
      <p:ext uri="{BB962C8B-B14F-4D97-AF65-F5344CB8AC3E}">
        <p14:creationId xmlns:p14="http://schemas.microsoft.com/office/powerpoint/2010/main" val="336542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775"/>
            <a:ext cx="8741481" cy="6567054"/>
          </a:xfrm>
          <a:prstGeom prst="rect">
            <a:avLst/>
          </a:prstGeom>
        </p:spPr>
        <p:txBody>
          <a:bodyPr wrap="square">
            <a:spAutoFit/>
          </a:bodyPr>
          <a:lstStyle/>
          <a:p>
            <a:r>
              <a:rPr lang="en-US" sz="3490" b="1" dirty="0">
                <a:solidFill>
                  <a:srgbClr val="800000"/>
                </a:solidFill>
              </a:rPr>
              <a:t>Gathering perspectives</a:t>
            </a:r>
          </a:p>
          <a:p>
            <a:endParaRPr lang="en-US" sz="1939" dirty="0"/>
          </a:p>
          <a:p>
            <a:pPr marL="443210" indent="-443210">
              <a:buFont typeface="+mj-lt"/>
              <a:buAutoNum type="arabicPeriod"/>
            </a:pPr>
            <a:r>
              <a:rPr lang="en-US" sz="1745" dirty="0"/>
              <a:t>Briefly describe (in your opinion) your company’s </a:t>
            </a:r>
            <a:r>
              <a:rPr lang="en-US" sz="1745" b="1" dirty="0"/>
              <a:t>chances for success </a:t>
            </a:r>
            <a:r>
              <a:rPr lang="en-US" sz="1745" dirty="0"/>
              <a:t>and growth in the coming years.</a:t>
            </a:r>
          </a:p>
          <a:p>
            <a:pPr marL="221605" indent="-221605">
              <a:buFont typeface="+mj-lt"/>
              <a:buAutoNum type="arabicPeriod"/>
            </a:pPr>
            <a:endParaRPr lang="en-US" sz="1745" dirty="0"/>
          </a:p>
          <a:p>
            <a:pPr marL="443210" indent="-443210">
              <a:buFont typeface="+mj-lt"/>
              <a:buAutoNum type="arabicPeriod"/>
            </a:pPr>
            <a:r>
              <a:rPr lang="en-US" sz="1745" dirty="0"/>
              <a:t>What have been (in your opinion) the most important </a:t>
            </a:r>
            <a:r>
              <a:rPr lang="en-US" sz="1745" b="1" dirty="0"/>
              <a:t>strengths till now</a:t>
            </a:r>
            <a:r>
              <a:rPr lang="en-US" sz="1745" dirty="0"/>
              <a:t>, which have brought the company to its current level of success?</a:t>
            </a:r>
          </a:p>
          <a:p>
            <a:pPr marL="221605" indent="-221605">
              <a:buFont typeface="+mj-lt"/>
              <a:buAutoNum type="arabicPeriod"/>
            </a:pPr>
            <a:endParaRPr lang="en-US" sz="1745" dirty="0"/>
          </a:p>
          <a:p>
            <a:pPr marL="443210" indent="-443210">
              <a:buFont typeface="+mj-lt"/>
              <a:buAutoNum type="arabicPeriod"/>
            </a:pPr>
            <a:r>
              <a:rPr lang="en-US" sz="1745" dirty="0"/>
              <a:t>What are (in your opinion) your major strong points (both individually and collectively) that will </a:t>
            </a:r>
            <a:r>
              <a:rPr lang="en-US" sz="1745" b="1" dirty="0"/>
              <a:t>enable you to handle the challenges </a:t>
            </a:r>
            <a:r>
              <a:rPr lang="en-US" sz="1745" dirty="0"/>
              <a:t>your company will face in the coming years?</a:t>
            </a:r>
          </a:p>
          <a:p>
            <a:pPr marL="221605" indent="-221605">
              <a:buFont typeface="+mj-lt"/>
              <a:buAutoNum type="arabicPeriod"/>
            </a:pPr>
            <a:endParaRPr lang="en-US" sz="1745" dirty="0"/>
          </a:p>
          <a:p>
            <a:pPr marL="443210" indent="-443210">
              <a:buFont typeface="+mj-lt"/>
              <a:buAutoNum type="arabicPeriod"/>
            </a:pPr>
            <a:r>
              <a:rPr lang="en-US" sz="1745" dirty="0"/>
              <a:t>What are your biggest concerns about the company's current and future chances of continued growth and competent management? What would make you happier, to the point of high job satisfaction? What would make you increasingly </a:t>
            </a:r>
            <a:r>
              <a:rPr lang="en-US" sz="1745" b="1" dirty="0"/>
              <a:t>discontent, to the point of leaving </a:t>
            </a:r>
            <a:r>
              <a:rPr lang="en-US" sz="1745" dirty="0"/>
              <a:t>the company?</a:t>
            </a:r>
          </a:p>
          <a:p>
            <a:pPr marL="221605" indent="-221605">
              <a:buFont typeface="+mj-lt"/>
              <a:buAutoNum type="arabicPeriod"/>
            </a:pPr>
            <a:endParaRPr lang="en-US" sz="1745" dirty="0"/>
          </a:p>
          <a:p>
            <a:pPr marL="443210" indent="-443210">
              <a:buFont typeface="+mj-lt"/>
              <a:buAutoNum type="arabicPeriod"/>
            </a:pPr>
            <a:r>
              <a:rPr lang="en-US" sz="1745" dirty="0"/>
              <a:t>What is it that </a:t>
            </a:r>
            <a:r>
              <a:rPr lang="en-US" sz="1745" b="1" dirty="0"/>
              <a:t>you wish others understood </a:t>
            </a:r>
            <a:r>
              <a:rPr lang="en-US" sz="1745" dirty="0"/>
              <a:t>about your views and perspectives, that you have not been able to clearly or effectively communicate?</a:t>
            </a:r>
          </a:p>
          <a:p>
            <a:pPr marL="221605" indent="-221605">
              <a:buFont typeface="+mj-lt"/>
              <a:buAutoNum type="arabicPeriod"/>
            </a:pPr>
            <a:endParaRPr lang="en-US" sz="1745" dirty="0"/>
          </a:p>
          <a:p>
            <a:pPr marL="443210" indent="-443210">
              <a:buFont typeface="+mj-lt"/>
              <a:buAutoNum type="arabicPeriod"/>
            </a:pPr>
            <a:r>
              <a:rPr lang="en-US" sz="1745" dirty="0"/>
              <a:t>If you could make </a:t>
            </a:r>
            <a:r>
              <a:rPr lang="en-US" sz="1745" b="1" dirty="0"/>
              <a:t>3 changes in your work situation</a:t>
            </a:r>
            <a:r>
              <a:rPr lang="en-US" sz="1745" dirty="0"/>
              <a:t>, what would they be, and why? (one about how someone else would change; one about how you would change; one about how conditions [not people] would change)</a:t>
            </a:r>
          </a:p>
        </p:txBody>
      </p:sp>
      <p:sp>
        <p:nvSpPr>
          <p:cNvPr id="3" name="TextBox 2">
            <a:extLst>
              <a:ext uri="{FF2B5EF4-FFF2-40B4-BE49-F238E27FC236}">
                <a16:creationId xmlns:a16="http://schemas.microsoft.com/office/drawing/2014/main" id="{C8D22DD6-20F0-7EFE-5345-48068A5F277D}"/>
              </a:ext>
            </a:extLst>
          </p:cNvPr>
          <p:cNvSpPr txBox="1"/>
          <p:nvPr/>
        </p:nvSpPr>
        <p:spPr>
          <a:xfrm>
            <a:off x="5213230" y="6400430"/>
            <a:ext cx="3651371" cy="298373"/>
          </a:xfrm>
          <a:prstGeom prst="rect">
            <a:avLst/>
          </a:prstGeom>
          <a:noFill/>
        </p:spPr>
        <p:txBody>
          <a:bodyPr wrap="square" rtlCol="0">
            <a:spAutoFit/>
          </a:bodyPr>
          <a:lstStyle/>
          <a:p>
            <a:r>
              <a:rPr lang="en-US" sz="1357" dirty="0"/>
              <a:t>Developed by Ira Bryck</a:t>
            </a:r>
          </a:p>
        </p:txBody>
      </p:sp>
    </p:spTree>
    <p:extLst>
      <p:ext uri="{BB962C8B-B14F-4D97-AF65-F5344CB8AC3E}">
        <p14:creationId xmlns:p14="http://schemas.microsoft.com/office/powerpoint/2010/main" val="378640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lup-engagement-hierarchy-2014-04-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387"/>
            <a:ext cx="8875068" cy="5879026"/>
          </a:xfrm>
          <a:prstGeom prst="rect">
            <a:avLst/>
          </a:prstGeom>
        </p:spPr>
      </p:pic>
    </p:spTree>
    <p:extLst>
      <p:ext uri="{BB962C8B-B14F-4D97-AF65-F5344CB8AC3E}">
        <p14:creationId xmlns:p14="http://schemas.microsoft.com/office/powerpoint/2010/main" val="70935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Screen Shot 2013-01-03 at 4.50.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6083" y="489542"/>
            <a:ext cx="2277710" cy="6042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8" name="Rectangle 2"/>
          <p:cNvSpPr>
            <a:spLocks noChangeArrowheads="1"/>
          </p:cNvSpPr>
          <p:nvPr/>
        </p:nvSpPr>
        <p:spPr bwMode="auto">
          <a:xfrm>
            <a:off x="0" y="178647"/>
            <a:ext cx="7165552" cy="6131348"/>
          </a:xfrm>
          <a:prstGeom prst="rect">
            <a:avLst/>
          </a:prstGeom>
          <a:noFill/>
          <a:ln w="12700">
            <a:noFill/>
            <a:miter lim="800000"/>
            <a:headEnd/>
            <a:tailEnd/>
          </a:ln>
          <a:effectLst/>
        </p:spPr>
        <p:txBody>
          <a:bodyPr lIns="87722" tIns="43092" rIns="87722" bIns="43092"/>
          <a:lstStyle/>
          <a:p>
            <a:pPr marL="104647" indent="1539">
              <a:spcBef>
                <a:spcPct val="20000"/>
              </a:spcBef>
              <a:buClr>
                <a:schemeClr val="tx2"/>
              </a:buClr>
              <a:buSzPct val="75000"/>
              <a:defRPr/>
            </a:pPr>
            <a:endParaRPr lang="en-US" sz="291" dirty="0">
              <a:effectLst>
                <a:outerShdw blurRad="38100" dist="38100" dir="2700000" algn="tl">
                  <a:srgbClr val="DDDDDD"/>
                </a:outerShdw>
              </a:effectLst>
              <a:latin typeface="Times" charset="0"/>
            </a:endParaRPr>
          </a:p>
          <a:p>
            <a:pPr marL="104647" indent="1539">
              <a:defRPr/>
            </a:pPr>
            <a:r>
              <a:rPr lang="en-US" sz="2714" b="1" dirty="0">
                <a:solidFill>
                  <a:srgbClr val="800000"/>
                </a:solidFill>
              </a:rPr>
              <a:t>One step at a time towards professionalism</a:t>
            </a:r>
          </a:p>
          <a:p>
            <a:pPr marL="104647" indent="1539">
              <a:defRPr/>
            </a:pPr>
            <a:r>
              <a:rPr lang="en-US" sz="2714" b="1" dirty="0">
                <a:solidFill>
                  <a:srgbClr val="800000"/>
                </a:solidFill>
              </a:rPr>
              <a:t> </a:t>
            </a:r>
            <a:endParaRPr lang="en-US" sz="1163" b="1" dirty="0">
              <a:solidFill>
                <a:srgbClr val="800000"/>
              </a:solidFill>
            </a:endParaRPr>
          </a:p>
          <a:p>
            <a:pPr marL="104647" indent="1539">
              <a:defRPr/>
            </a:pPr>
            <a:r>
              <a:rPr lang="en-US" sz="2908" dirty="0">
                <a:solidFill>
                  <a:schemeClr val="tx2">
                    <a:lumMod val="60000"/>
                    <a:lumOff val="40000"/>
                  </a:schemeClr>
                </a:solidFill>
              </a:rPr>
              <a:t>Job descriptions </a:t>
            </a:r>
            <a:r>
              <a:rPr lang="en-US" sz="2908" dirty="0">
                <a:solidFill>
                  <a:schemeClr val="accent1"/>
                </a:solidFill>
                <a:sym typeface="Wingdings" charset="0"/>
              </a:rPr>
              <a:t></a:t>
            </a:r>
          </a:p>
          <a:p>
            <a:pPr marL="104647" indent="1539">
              <a:defRPr/>
            </a:pPr>
            <a:r>
              <a:rPr lang="en-US" sz="388" dirty="0">
                <a:solidFill>
                  <a:schemeClr val="accent1"/>
                </a:solidFill>
                <a:sym typeface="Wingdings" charset="0"/>
              </a:rPr>
              <a:t> </a:t>
            </a: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sym typeface="Wingdings" charset="0"/>
              </a:rPr>
              <a:t>High value activities </a:t>
            </a:r>
          </a:p>
          <a:p>
            <a:pPr marL="104647" indent="1539">
              <a:defRPr/>
            </a:pPr>
            <a:endParaRPr lang="en-US" sz="388" dirty="0">
              <a:solidFill>
                <a:schemeClr val="accent1"/>
              </a:solidFill>
              <a:sym typeface="Wingdings" charset="0"/>
            </a:endParaRP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sym typeface="Wingdings" charset="0"/>
              </a:rPr>
              <a:t>Goals and metrics </a:t>
            </a:r>
          </a:p>
          <a:p>
            <a:pPr marL="104647" indent="1539">
              <a:defRPr/>
            </a:pPr>
            <a:endParaRPr lang="en-US" sz="485" dirty="0">
              <a:solidFill>
                <a:schemeClr val="accent1"/>
              </a:solidFill>
              <a:sym typeface="Wingdings" charset="0"/>
            </a:endParaRP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sym typeface="Wingdings" charset="0"/>
              </a:rPr>
              <a:t>Management by Objectives </a:t>
            </a:r>
            <a:r>
              <a:rPr lang="en-US" sz="2908" dirty="0">
                <a:solidFill>
                  <a:schemeClr val="accent1"/>
                </a:solidFill>
              </a:rPr>
              <a:t> </a:t>
            </a:r>
          </a:p>
          <a:p>
            <a:pPr marL="104647" indent="1539">
              <a:defRPr/>
            </a:pPr>
            <a:endParaRPr lang="en-US" sz="485" dirty="0">
              <a:solidFill>
                <a:schemeClr val="accent1"/>
              </a:solidFill>
              <a:sym typeface="Wingdings" charset="0"/>
            </a:endParaRP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rPr>
              <a:t>Performance evaluations </a:t>
            </a:r>
            <a:r>
              <a:rPr lang="en-US" sz="2908" dirty="0">
                <a:solidFill>
                  <a:schemeClr val="accent1"/>
                </a:solidFill>
                <a:sym typeface="Wingdings" charset="0"/>
              </a:rPr>
              <a:t></a:t>
            </a:r>
          </a:p>
          <a:p>
            <a:pPr marL="104647" indent="1539">
              <a:defRPr/>
            </a:pPr>
            <a:endParaRPr lang="en-US" sz="485" dirty="0">
              <a:solidFill>
                <a:schemeClr val="accent1"/>
              </a:solidFill>
              <a:sym typeface="Wingdings" charset="0"/>
            </a:endParaRP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rPr>
              <a:t>Compensation policies </a:t>
            </a:r>
            <a:r>
              <a:rPr lang="en-US" sz="2908" dirty="0">
                <a:solidFill>
                  <a:schemeClr val="accent1"/>
                </a:solidFill>
                <a:sym typeface="Wingdings" charset="0"/>
              </a:rPr>
              <a:t></a:t>
            </a:r>
          </a:p>
          <a:p>
            <a:pPr marL="104647" indent="1539">
              <a:defRPr/>
            </a:pPr>
            <a:endParaRPr lang="en-US" sz="485" dirty="0">
              <a:solidFill>
                <a:schemeClr val="accent1"/>
              </a:solidFill>
              <a:sym typeface="Wingdings" charset="0"/>
            </a:endParaRP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sym typeface="Wingdings" charset="0"/>
              </a:rPr>
              <a:t>Budget awareness  </a:t>
            </a:r>
          </a:p>
          <a:p>
            <a:pPr marL="104647" indent="1539">
              <a:defRPr/>
            </a:pPr>
            <a:endParaRPr lang="en-US" sz="485" dirty="0">
              <a:solidFill>
                <a:schemeClr val="accent1"/>
              </a:solidFill>
              <a:sym typeface="Wingdings" charset="0"/>
            </a:endParaRP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sym typeface="Wingdings" charset="0"/>
              </a:rPr>
              <a:t>Company of </a:t>
            </a:r>
            <a:r>
              <a:rPr lang="ja-JP" altLang="en-US" sz="2908" dirty="0">
                <a:solidFill>
                  <a:schemeClr val="accent1"/>
                </a:solidFill>
                <a:sym typeface="Wingdings" charset="0"/>
              </a:rPr>
              <a:t>“</a:t>
            </a:r>
            <a:r>
              <a:rPr lang="en-US" sz="2908" dirty="0">
                <a:solidFill>
                  <a:schemeClr val="accent1"/>
                </a:solidFill>
                <a:sym typeface="Wingdings" charset="0"/>
              </a:rPr>
              <a:t>Owners</a:t>
            </a:r>
            <a:r>
              <a:rPr lang="ja-JP" altLang="en-US" sz="2908" dirty="0">
                <a:solidFill>
                  <a:schemeClr val="accent1"/>
                </a:solidFill>
                <a:sym typeface="Wingdings" charset="0"/>
              </a:rPr>
              <a:t>”</a:t>
            </a:r>
            <a:r>
              <a:rPr lang="en-US" sz="2908" dirty="0">
                <a:solidFill>
                  <a:schemeClr val="accent1"/>
                </a:solidFill>
                <a:sym typeface="Wingdings" charset="0"/>
              </a:rPr>
              <a:t> </a:t>
            </a:r>
          </a:p>
          <a:p>
            <a:pPr marL="104647" indent="1539">
              <a:defRPr/>
            </a:pPr>
            <a:endParaRPr lang="en-US" sz="485" dirty="0">
              <a:solidFill>
                <a:schemeClr val="accent1"/>
              </a:solidFill>
              <a:sym typeface="Wingdings" charset="0"/>
            </a:endParaRPr>
          </a:p>
          <a:p>
            <a:pPr marL="104647" indent="1539">
              <a:defRPr/>
            </a:pPr>
            <a:endParaRPr lang="en-US" sz="485" dirty="0">
              <a:solidFill>
                <a:schemeClr val="accent1"/>
              </a:solidFill>
              <a:sym typeface="Wingdings" charset="0"/>
            </a:endParaRPr>
          </a:p>
          <a:p>
            <a:pPr marL="104647" indent="1539">
              <a:defRPr/>
            </a:pPr>
            <a:r>
              <a:rPr lang="en-US" sz="2908" dirty="0">
                <a:solidFill>
                  <a:schemeClr val="accent1"/>
                </a:solidFill>
                <a:sym typeface="Wingdings" charset="0"/>
              </a:rPr>
              <a:t>Attracting/Retaining Best &amp; Brightest </a:t>
            </a:r>
            <a:endParaRPr lang="en-US" sz="4556" b="1" dirty="0">
              <a:solidFill>
                <a:srgbClr val="FAFD00"/>
              </a:solidFill>
            </a:endParaRPr>
          </a:p>
          <a:p>
            <a:pPr marL="104647" indent="1539">
              <a:spcBef>
                <a:spcPct val="20000"/>
              </a:spcBef>
              <a:buClr>
                <a:schemeClr val="tx2"/>
              </a:buClr>
              <a:buSzPct val="75000"/>
              <a:defRPr/>
            </a:pPr>
            <a:endParaRPr lang="en-US" sz="679" b="1" dirty="0">
              <a:solidFill>
                <a:srgbClr val="FAFD00"/>
              </a:solidFill>
            </a:endParaRPr>
          </a:p>
        </p:txBody>
      </p:sp>
      <p:sp>
        <p:nvSpPr>
          <p:cNvPr id="2" name="TextBox 1">
            <a:extLst>
              <a:ext uri="{FF2B5EF4-FFF2-40B4-BE49-F238E27FC236}">
                <a16:creationId xmlns:a16="http://schemas.microsoft.com/office/drawing/2014/main" id="{3ED317C7-7C8F-7310-B741-A584988AC091}"/>
              </a:ext>
            </a:extLst>
          </p:cNvPr>
          <p:cNvSpPr txBox="1"/>
          <p:nvPr/>
        </p:nvSpPr>
        <p:spPr>
          <a:xfrm>
            <a:off x="7988693" y="6193911"/>
            <a:ext cx="875907" cy="358047"/>
          </a:xfrm>
          <a:prstGeom prst="rect">
            <a:avLst/>
          </a:prstGeom>
          <a:noFill/>
        </p:spPr>
        <p:txBody>
          <a:bodyPr wrap="square" rtlCol="0">
            <a:spAutoFit/>
          </a:bodyPr>
          <a:lstStyle/>
          <a:p>
            <a:r>
              <a:rPr lang="en-US" sz="1745" dirty="0"/>
              <a:t>ILB</a:t>
            </a:r>
          </a:p>
        </p:txBody>
      </p:sp>
    </p:spTree>
    <p:extLst>
      <p:ext uri="{BB962C8B-B14F-4D97-AF65-F5344CB8AC3E}">
        <p14:creationId xmlns:p14="http://schemas.microsoft.com/office/powerpoint/2010/main" val="313550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dderofinfere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555" y="104776"/>
            <a:ext cx="5255513" cy="6535392"/>
          </a:xfrm>
          <a:prstGeom prst="rect">
            <a:avLst/>
          </a:prstGeom>
        </p:spPr>
      </p:pic>
    </p:spTree>
    <p:extLst>
      <p:ext uri="{BB962C8B-B14F-4D97-AF65-F5344CB8AC3E}">
        <p14:creationId xmlns:p14="http://schemas.microsoft.com/office/powerpoint/2010/main" val="1899781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2519</TotalTime>
  <Words>2423</Words>
  <Application>Microsoft Macintosh PowerPoint</Application>
  <PresentationFormat>Custom</PresentationFormat>
  <Paragraphs>368</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American Typewriter</vt:lpstr>
      <vt:lpstr>Arial</vt:lpstr>
      <vt:lpstr>Calibri</vt:lpstr>
      <vt:lpstr>Google Sans</vt:lpstr>
      <vt:lpstr>Times</vt:lpstr>
      <vt:lpstr>Zapf Dingbats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UMass Family Business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 Bryck</dc:creator>
  <cp:lastModifiedBy>Ira Bryck</cp:lastModifiedBy>
  <cp:revision>218</cp:revision>
  <cp:lastPrinted>2023-09-02T10:44:51Z</cp:lastPrinted>
  <dcterms:created xsi:type="dcterms:W3CDTF">2015-01-28T19:13:03Z</dcterms:created>
  <dcterms:modified xsi:type="dcterms:W3CDTF">2023-09-02T10:48:03Z</dcterms:modified>
</cp:coreProperties>
</file>